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71" r:id="rId5"/>
    <p:sldId id="272" r:id="rId6"/>
    <p:sldId id="273" r:id="rId7"/>
    <p:sldId id="278" r:id="rId8"/>
    <p:sldId id="277" r:id="rId9"/>
    <p:sldId id="274" r:id="rId10"/>
    <p:sldId id="275" r:id="rId11"/>
    <p:sldId id="276" r:id="rId12"/>
    <p:sldId id="279" r:id="rId13"/>
    <p:sldId id="280" r:id="rId14"/>
    <p:sldId id="263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8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>
        <p:scale>
          <a:sx n="80" d="100"/>
          <a:sy n="80" d="100"/>
        </p:scale>
        <p:origin x="-93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4. 11. 2018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652886" cy="1080120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/>
              <a:t>Zloženie látok 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4941168"/>
            <a:ext cx="6678488" cy="122413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sk-SK" sz="2800" dirty="0" smtClean="0"/>
              <a:t>Vlastnosti iónových, </a:t>
            </a:r>
            <a:r>
              <a:rPr lang="sk-SK" sz="2800" dirty="0" err="1" smtClean="0"/>
              <a:t>kovalentných</a:t>
            </a:r>
            <a:r>
              <a:rPr lang="sk-SK" sz="2800" dirty="0" smtClean="0"/>
              <a:t> a kovových látok</a:t>
            </a:r>
            <a:endParaRPr lang="sk-SK" sz="2800" dirty="0"/>
          </a:p>
        </p:txBody>
      </p:sp>
      <p:pic>
        <p:nvPicPr>
          <p:cNvPr id="9218" name="Picture 2" descr="VÃ½sledok vyhÄ¾adÃ¡vania obrÃ¡zkov pre dopyt chemical bond"/>
          <p:cNvPicPr>
            <a:picLocks noChangeAspect="1" noChangeArrowheads="1"/>
          </p:cNvPicPr>
          <p:nvPr/>
        </p:nvPicPr>
        <p:blipFill>
          <a:blip r:embed="rId2" cstate="print"/>
          <a:srcRect t="14104"/>
          <a:stretch>
            <a:fillRect/>
          </a:stretch>
        </p:blipFill>
        <p:spPr bwMode="auto">
          <a:xfrm>
            <a:off x="5220072" y="2924944"/>
            <a:ext cx="3384376" cy="19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VÃ½sledok vyhÄ¾adÃ¡vania obrÃ¡zkov pre dopyt chemical bond"/>
          <p:cNvPicPr>
            <a:picLocks noChangeAspect="1" noChangeArrowheads="1"/>
          </p:cNvPicPr>
          <p:nvPr/>
        </p:nvPicPr>
        <p:blipFill>
          <a:blip r:embed="rId3" cstate="print"/>
          <a:srcRect t="9136"/>
          <a:stretch>
            <a:fillRect/>
          </a:stretch>
        </p:blipFill>
        <p:spPr bwMode="auto">
          <a:xfrm>
            <a:off x="2123728" y="1484784"/>
            <a:ext cx="2952328" cy="221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kujnosť: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</p:nvPr>
        </p:nvGraphicFramePr>
        <p:xfrm>
          <a:off x="467544" y="1268760"/>
          <a:ext cx="7859714" cy="3826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9857"/>
                <a:gridCol w="3929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Látka :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Kujnosť :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Síra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Železo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Kamenná soľ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Zinok 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Cukor 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Vápenec 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Obdĺžnik 4"/>
          <p:cNvSpPr/>
          <p:nvPr/>
        </p:nvSpPr>
        <p:spPr>
          <a:xfrm>
            <a:off x="4427984" y="1628800"/>
            <a:ext cx="3888432" cy="34563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Zhrnutie: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</p:nvPr>
        </p:nvGraphicFramePr>
        <p:xfrm>
          <a:off x="539552" y="1340768"/>
          <a:ext cx="7931225" cy="41044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6245"/>
                <a:gridCol w="1586245"/>
                <a:gridCol w="1586245"/>
                <a:gridCol w="1586245"/>
                <a:gridCol w="1586245"/>
              </a:tblGrid>
              <a:tr h="905198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Látka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Teplota topenia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Elektrická vodivosť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Kujnosť 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Typ väzby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1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Síra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Nízka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Kovalentná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1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Železo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Vysoká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Kovová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1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Kamenná soľ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Vysoká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Iónová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1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Zinok 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Vysoká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Kovová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1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Cukor 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Nízka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Kovalentná</a:t>
                      </a:r>
                      <a:r>
                        <a:rPr lang="sk-SK" dirty="0" smtClean="0"/>
                        <a:t> 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1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Vápenec 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Vysoká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Iónová 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bdĺžnik 4"/>
          <p:cNvSpPr/>
          <p:nvPr/>
        </p:nvSpPr>
        <p:spPr>
          <a:xfrm>
            <a:off x="2123728" y="2276872"/>
            <a:ext cx="1584176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3707904" y="2276872"/>
            <a:ext cx="1584176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5292080" y="2276872"/>
            <a:ext cx="1584176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6876256" y="227687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6876256" y="2780928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6876256" y="335699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6876256" y="386104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6876256" y="4365104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6876256" y="494116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sk-SK" dirty="0" smtClean="0"/>
              <a:t>Elektrická vodivosť vodných roztokov: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859216" cy="5133184"/>
          </a:xfrm>
        </p:spPr>
        <p:txBody>
          <a:bodyPr/>
          <a:lstStyle/>
          <a:p>
            <a:r>
              <a:rPr lang="sk-SK" b="1" dirty="0" smtClean="0"/>
              <a:t>Pomôcky: </a:t>
            </a:r>
            <a:r>
              <a:rPr lang="sk-SK" dirty="0" smtClean="0"/>
              <a:t>zdroj elektrického napätia (plochá batéria), žiarovka, vodiče, </a:t>
            </a:r>
            <a:r>
              <a:rPr lang="sk-SK" dirty="0" err="1" smtClean="0"/>
              <a:t>krokosvorky</a:t>
            </a:r>
            <a:r>
              <a:rPr lang="sk-SK" dirty="0" smtClean="0"/>
              <a:t>, medené pliešky, kadička, destilovaná voda, kuchynská soľ, chemická lyžička.</a:t>
            </a:r>
          </a:p>
          <a:p>
            <a:r>
              <a:rPr lang="sk-SK" b="1" dirty="0" smtClean="0"/>
              <a:t>Postup: </a:t>
            </a:r>
          </a:p>
          <a:p>
            <a:pPr lvl="1"/>
            <a:r>
              <a:rPr lang="sk-SK" sz="2400" i="1" dirty="0" smtClean="0"/>
              <a:t>Zostavíme elektrický obvod ako v predchádzajúcom pokuse, teraz však medené pliešky ponoríme do kadičky s destilovanou vodou, roztokom kuchynskej soli a cukru.</a:t>
            </a:r>
          </a:p>
          <a:p>
            <a:pPr lvl="1"/>
            <a:r>
              <a:rPr lang="sk-SK" sz="2400" i="1" dirty="0" smtClean="0"/>
              <a:t>Pozor: pliešky sa nesmú dotýkať!</a:t>
            </a:r>
          </a:p>
          <a:p>
            <a:pPr lvl="1"/>
            <a:r>
              <a:rPr lang="sk-SK" sz="2400" i="1" dirty="0" smtClean="0"/>
              <a:t>Pozorujeme, či sa žiarovka rozsvietila</a:t>
            </a:r>
            <a:r>
              <a:rPr lang="sk-SK" i="1" dirty="0" smtClean="0"/>
              <a:t>.</a:t>
            </a:r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sk-SK" dirty="0" smtClean="0"/>
              <a:t>Elektrická vodivosť vodných roztokov:</a:t>
            </a:r>
            <a:endParaRPr lang="sk-SK" dirty="0"/>
          </a:p>
        </p:txBody>
      </p:sp>
      <p:pic>
        <p:nvPicPr>
          <p:cNvPr id="4" name="Zástupný symbol obsahu 3" descr="20181016_1322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971600" y="1124744"/>
            <a:ext cx="2619606" cy="196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395536" y="3284984"/>
            <a:ext cx="38884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Destilovaná voda nie je elektrický vodič.</a:t>
            </a:r>
            <a:endParaRPr lang="sk-SK" dirty="0"/>
          </a:p>
        </p:txBody>
      </p:sp>
      <p:pic>
        <p:nvPicPr>
          <p:cNvPr id="6" name="Obrázok 5" descr="20181016_132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220072" y="1124744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4644008" y="3284984"/>
            <a:ext cx="388843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Roztok chloridu sodného je elektrický vodič.</a:t>
            </a:r>
            <a:endParaRPr lang="sk-SK" dirty="0"/>
          </a:p>
        </p:txBody>
      </p:sp>
      <p:pic>
        <p:nvPicPr>
          <p:cNvPr id="8" name="Obrázok 7" descr="20181016_1327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971600" y="4149080"/>
            <a:ext cx="264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395536" y="6211669"/>
            <a:ext cx="38884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Roztok hnedého cukru nie je elektrický vodič.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932040" y="4581128"/>
            <a:ext cx="331236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i="1" dirty="0" smtClean="0"/>
              <a:t>Záver: </a:t>
            </a:r>
            <a:r>
              <a:rPr lang="sk-SK" sz="2400" i="1" dirty="0" smtClean="0"/>
              <a:t>vodné roztoky iónových látok sú vodivé, vodné roztoky </a:t>
            </a:r>
            <a:r>
              <a:rPr lang="sk-SK" sz="2400" i="1" dirty="0" err="1" smtClean="0"/>
              <a:t>kovalentných</a:t>
            </a:r>
            <a:r>
              <a:rPr lang="sk-SK" sz="2400" i="1" dirty="0" smtClean="0"/>
              <a:t> látok nie.</a:t>
            </a:r>
            <a:endParaRPr lang="sk-SK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Ďakujem 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internet, </a:t>
            </a:r>
            <a:r>
              <a:rPr lang="sk-SK" smtClean="0">
                <a:solidFill>
                  <a:schemeClr val="accent2">
                    <a:lumMod val="50000"/>
                  </a:schemeClr>
                </a:solidFill>
              </a:rPr>
              <a:t>vlastný archív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Chemická väzba: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24936" cy="5637240"/>
          </a:xfrm>
        </p:spPr>
        <p:txBody>
          <a:bodyPr>
            <a:normAutofit/>
          </a:bodyPr>
          <a:lstStyle/>
          <a:p>
            <a:r>
              <a:rPr lang="sk-SK" b="1" i="1" dirty="0" smtClean="0"/>
              <a:t>Už vieme: </a:t>
            </a:r>
            <a:r>
              <a:rPr lang="sk-SK" i="1" dirty="0" smtClean="0"/>
              <a:t>Molekula je stavebná častica látky tvorená aspoň z dvoch atómov.</a:t>
            </a:r>
          </a:p>
          <a:p>
            <a:endParaRPr lang="sk-SK" i="1" dirty="0" smtClean="0"/>
          </a:p>
          <a:p>
            <a:r>
              <a:rPr lang="sk-SK" i="1" dirty="0" smtClean="0"/>
              <a:t>Ako tieto atómy držia spolu? Čo ich drží spolu?</a:t>
            </a:r>
          </a:p>
          <a:p>
            <a:endParaRPr lang="sk-SK" i="1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Medzi jednotlivými atómami v molekule pôsobia </a:t>
            </a:r>
            <a:r>
              <a:rPr lang="sk-SK" b="1" dirty="0" smtClean="0"/>
              <a:t>príťažlivé sily,</a:t>
            </a:r>
            <a:r>
              <a:rPr lang="sk-SK" dirty="0" smtClean="0"/>
              <a:t> ktoré nazývame </a:t>
            </a:r>
            <a:r>
              <a:rPr lang="sk-SK" b="1" dirty="0" smtClean="0">
                <a:solidFill>
                  <a:srgbClr val="FF0000"/>
                </a:solidFill>
              </a:rPr>
              <a:t>chemické väzby</a:t>
            </a:r>
            <a:r>
              <a:rPr lang="sk-SK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Chemické väzby ovplyvňujú vlastnosti látok.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Látky s rovnakým typom chemickej väzby majú podobné vlastnosti.</a:t>
            </a:r>
          </a:p>
          <a:p>
            <a:endParaRPr lang="sk-SK" dirty="0" smtClean="0"/>
          </a:p>
          <a:p>
            <a:endParaRPr lang="sk-SK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ĺžnik 16"/>
          <p:cNvSpPr/>
          <p:nvPr/>
        </p:nvSpPr>
        <p:spPr>
          <a:xfrm>
            <a:off x="6012160" y="1988840"/>
            <a:ext cx="2736304" cy="43204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3131840" y="1988840"/>
            <a:ext cx="2808312" cy="43204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Zaoblený obdĺžnik 12"/>
          <p:cNvSpPr/>
          <p:nvPr/>
        </p:nvSpPr>
        <p:spPr>
          <a:xfrm>
            <a:off x="179512" y="1988840"/>
            <a:ext cx="2844824" cy="43204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k-SK" dirty="0" smtClean="0"/>
              <a:t>Typy chemických väzieb: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47248" cy="563724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7172" name="Picture 4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 t="43735" r="48768" b="17085"/>
          <a:stretch>
            <a:fillRect/>
          </a:stretch>
        </p:blipFill>
        <p:spPr bwMode="auto">
          <a:xfrm>
            <a:off x="467544" y="4221088"/>
            <a:ext cx="2304256" cy="176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 l="59834" t="4998" r="6428" b="68760"/>
          <a:stretch>
            <a:fillRect/>
          </a:stretch>
        </p:blipFill>
        <p:spPr bwMode="auto">
          <a:xfrm>
            <a:off x="6444208" y="4221088"/>
            <a:ext cx="194421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 r="42811" b="68761"/>
          <a:stretch>
            <a:fillRect/>
          </a:stretch>
        </p:blipFill>
        <p:spPr bwMode="auto">
          <a:xfrm>
            <a:off x="3203848" y="4293096"/>
            <a:ext cx="263648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VÃ½sledok vyhÄ¾adÃ¡vania obrÃ¡zkov pre dopyt chemical bond"/>
          <p:cNvPicPr>
            <a:picLocks noChangeAspect="1" noChangeArrowheads="1"/>
          </p:cNvPicPr>
          <p:nvPr/>
        </p:nvPicPr>
        <p:blipFill>
          <a:blip r:embed="rId3" cstate="print"/>
          <a:srcRect l="15822" t="8001" r="14110" b="73997"/>
          <a:stretch>
            <a:fillRect/>
          </a:stretch>
        </p:blipFill>
        <p:spPr bwMode="auto">
          <a:xfrm>
            <a:off x="251520" y="2348880"/>
            <a:ext cx="272830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VÃ½sledok vyhÄ¾adÃ¡vania obrÃ¡zkov pre dopyt chemical bond"/>
          <p:cNvPicPr>
            <a:picLocks noChangeAspect="1" noChangeArrowheads="1"/>
          </p:cNvPicPr>
          <p:nvPr/>
        </p:nvPicPr>
        <p:blipFill>
          <a:blip r:embed="rId3" cstate="print"/>
          <a:srcRect l="18082" t="37624" r="16371" b="46375"/>
          <a:stretch>
            <a:fillRect/>
          </a:stretch>
        </p:blipFill>
        <p:spPr bwMode="auto">
          <a:xfrm>
            <a:off x="3203848" y="2276872"/>
            <a:ext cx="261029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VÃ½sledok vyhÄ¾adÃ¡vania obrÃ¡zkov pre dopyt chemical bond"/>
          <p:cNvPicPr>
            <a:picLocks noChangeAspect="1" noChangeArrowheads="1"/>
          </p:cNvPicPr>
          <p:nvPr/>
        </p:nvPicPr>
        <p:blipFill>
          <a:blip r:embed="rId3" cstate="print"/>
          <a:srcRect l="15257" t="65774" r="10155" b="16224"/>
          <a:stretch>
            <a:fillRect/>
          </a:stretch>
        </p:blipFill>
        <p:spPr bwMode="auto">
          <a:xfrm>
            <a:off x="6156176" y="2276872"/>
            <a:ext cx="2508279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BlokTextu 11"/>
          <p:cNvSpPr txBox="1"/>
          <p:nvPr/>
        </p:nvSpPr>
        <p:spPr>
          <a:xfrm>
            <a:off x="539552" y="1340768"/>
            <a:ext cx="22322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iónová</a:t>
            </a:r>
            <a:endParaRPr lang="sk-SK" sz="28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3419872" y="1340768"/>
            <a:ext cx="23042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err="1" smtClean="0">
                <a:solidFill>
                  <a:schemeClr val="tx1"/>
                </a:solidFill>
              </a:rPr>
              <a:t>kovalentná</a:t>
            </a:r>
            <a:endParaRPr lang="sk-SK" sz="2800" b="1" dirty="0">
              <a:solidFill>
                <a:schemeClr val="tx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228184" y="1340768"/>
            <a:ext cx="230425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</a:rPr>
              <a:t>kovová</a:t>
            </a:r>
            <a:endParaRPr lang="sk-SK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3" grpId="0" animBg="1"/>
      <p:bldP spid="12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143000"/>
          </a:xfrm>
        </p:spPr>
        <p:txBody>
          <a:bodyPr/>
          <a:lstStyle/>
          <a:p>
            <a:r>
              <a:rPr lang="sk-SK" dirty="0" smtClean="0"/>
              <a:t>Vlastnosti kryštálov podľa typu väzieb: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</p:nvPr>
        </p:nvGraphicFramePr>
        <p:xfrm>
          <a:off x="539552" y="2060848"/>
          <a:ext cx="79928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050"/>
                <a:gridCol w="1838394"/>
                <a:gridCol w="1998222"/>
                <a:gridCol w="1998222"/>
              </a:tblGrid>
              <a:tr h="144016"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Iónové 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err="1" smtClean="0"/>
                        <a:t>Kovalentné</a:t>
                      </a:r>
                      <a:r>
                        <a:rPr lang="sk-SK" sz="2400" dirty="0" smtClean="0"/>
                        <a:t> 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Kovové 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Kujnosť </a:t>
                      </a:r>
                      <a:endParaRPr lang="sk-SK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smtClean="0"/>
                        <a:t>krehké</a:t>
                      </a:r>
                      <a:endParaRPr lang="sk-SK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smtClean="0"/>
                        <a:t>krehké</a:t>
                      </a:r>
                      <a:endParaRPr lang="sk-SK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smtClean="0"/>
                        <a:t>kujné</a:t>
                      </a:r>
                      <a:endParaRPr lang="sk-SK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Elektrická vodivosť</a:t>
                      </a:r>
                      <a:endParaRPr lang="sk-SK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smtClean="0"/>
                        <a:t>nevodivé</a:t>
                      </a:r>
                      <a:endParaRPr lang="sk-SK" sz="2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smtClean="0"/>
                        <a:t>nevodivé</a:t>
                      </a:r>
                      <a:endParaRPr lang="sk-SK" sz="2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smtClean="0"/>
                        <a:t>vodivé</a:t>
                      </a:r>
                      <a:endParaRPr lang="sk-SK" sz="2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/>
                        <a:t>Teplota topenia</a:t>
                      </a:r>
                      <a:endParaRPr lang="sk-SK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smtClean="0"/>
                        <a:t>vysoká</a:t>
                      </a:r>
                      <a:endParaRPr lang="sk-SK" sz="2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smtClean="0"/>
                        <a:t>nízka</a:t>
                      </a:r>
                      <a:endParaRPr lang="sk-SK" sz="2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smtClean="0"/>
                        <a:t>vysoká</a:t>
                      </a:r>
                      <a:endParaRPr lang="sk-SK" sz="2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251520" y="5085184"/>
            <a:ext cx="60486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Pozn.: kujnosť, tvarovateľnosť – látky dajú sa kuť, kovať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11560" y="5733256"/>
            <a:ext cx="51845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Pozn.: elektrická vodivosť – vedú elektrický prúd</a:t>
            </a:r>
            <a:endParaRPr lang="sk-SK" dirty="0"/>
          </a:p>
        </p:txBody>
      </p:sp>
      <p:pic>
        <p:nvPicPr>
          <p:cNvPr id="22530" name="Picture 2" descr="PrÃ¡ca umeleckÃ©ho kovÃ¡Äa spoÄÃ­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941168"/>
            <a:ext cx="2160240" cy="160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/>
          <a:p>
            <a:pPr algn="ctr"/>
            <a:r>
              <a:rPr lang="sk-SK" dirty="0" smtClean="0"/>
              <a:t>Pozorujeme a skúmame vlastnosti látok: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931224" cy="491716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3554" name="Picture 2" descr="VÃ½sledok vyhÄ¾adÃ¡vania obrÃ¡zkov pre dopyt sÃ­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1944216" cy="145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VÃ½sledok vyhÄ¾adÃ¡vania obrÃ¡zkov pre dopyt sÃ­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1728192" cy="166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VÃ½sledok vyhÄ¾adÃ¡vania obrÃ¡zkov pre dopyt kamennÃ¡ soÄ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1296144" cy="134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VÃ½sledok vyhÄ¾adÃ¡vania obrÃ¡zkov pre dopyt kamennÃ¡ soÄ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340768"/>
            <a:ext cx="2345266" cy="140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 descr="VÃ½sledok vyhÄ¾adÃ¡vania obrÃ¡zkov pre dopyt vÃ¡penec"/>
          <p:cNvPicPr>
            <a:picLocks noChangeAspect="1" noChangeArrowheads="1"/>
          </p:cNvPicPr>
          <p:nvPr/>
        </p:nvPicPr>
        <p:blipFill>
          <a:blip r:embed="rId6" cstate="print"/>
          <a:srcRect b="12386"/>
          <a:stretch>
            <a:fillRect/>
          </a:stretch>
        </p:blipFill>
        <p:spPr bwMode="auto">
          <a:xfrm>
            <a:off x="1475656" y="5013176"/>
            <a:ext cx="1728192" cy="123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4" name="Picture 12" descr="SÃºvisiaci obrÃ¡zok"/>
          <p:cNvPicPr>
            <a:picLocks noChangeAspect="1" noChangeArrowheads="1"/>
          </p:cNvPicPr>
          <p:nvPr/>
        </p:nvPicPr>
        <p:blipFill>
          <a:blip r:embed="rId7" cstate="print"/>
          <a:srcRect r="59996" b="43244"/>
          <a:stretch>
            <a:fillRect/>
          </a:stretch>
        </p:blipFill>
        <p:spPr bwMode="auto">
          <a:xfrm>
            <a:off x="323528" y="4221088"/>
            <a:ext cx="1512168" cy="143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6" name="Picture 14" descr="VÃ½sledok vyhÄ¾adÃ¡vania obrÃ¡zkov pre dopyt kryÅ¡tÃ¡lovÃ½ cuk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581128"/>
            <a:ext cx="1908404" cy="112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8" name="Picture 16" descr="VÃ½sledok vyhÄ¾adÃ¡vania obrÃ¡zkov pre dopyt Å¾elez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5517232"/>
            <a:ext cx="1733163" cy="1052736"/>
          </a:xfrm>
          <a:prstGeom prst="rect">
            <a:avLst/>
          </a:prstGeom>
          <a:noFill/>
        </p:spPr>
      </p:pic>
      <p:pic>
        <p:nvPicPr>
          <p:cNvPr id="23570" name="Picture 18" descr="SÃºvisiaci obrÃ¡zok"/>
          <p:cNvPicPr>
            <a:picLocks noChangeAspect="1" noChangeArrowheads="1"/>
          </p:cNvPicPr>
          <p:nvPr/>
        </p:nvPicPr>
        <p:blipFill>
          <a:blip r:embed="rId10" cstate="print"/>
          <a:srcRect t="11765" b="5882"/>
          <a:stretch>
            <a:fillRect/>
          </a:stretch>
        </p:blipFill>
        <p:spPr bwMode="auto">
          <a:xfrm>
            <a:off x="7164288" y="5445224"/>
            <a:ext cx="1224136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2" name="Picture 20" descr="VÃ½sledok vyhÄ¾adÃ¡vania obrÃ¡zkov pre dopyt zincu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3429000"/>
            <a:ext cx="1512168" cy="115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4" name="Picture 22" descr="VÃ½sledok vyhÄ¾adÃ¡vania obrÃ¡zkov pre dopyt zincum"/>
          <p:cNvPicPr>
            <a:picLocks noChangeAspect="1" noChangeArrowheads="1"/>
          </p:cNvPicPr>
          <p:nvPr/>
        </p:nvPicPr>
        <p:blipFill>
          <a:blip r:embed="rId12" cstate="print"/>
          <a:srcRect t="18552" b="11878"/>
          <a:stretch>
            <a:fillRect/>
          </a:stretch>
        </p:blipFill>
        <p:spPr bwMode="auto">
          <a:xfrm>
            <a:off x="6804248" y="3212976"/>
            <a:ext cx="1533624" cy="915319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755576" y="3212976"/>
            <a:ext cx="100811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síra</a:t>
            </a:r>
            <a:endParaRPr lang="sk-SK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4788024" y="2708920"/>
            <a:ext cx="194421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kamenná soľ</a:t>
            </a:r>
            <a:endParaRPr lang="sk-SK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1763688" y="4365104"/>
            <a:ext cx="129614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vápenec</a:t>
            </a:r>
            <a:endParaRPr lang="sk-SK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3779912" y="5805264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cukor</a:t>
            </a:r>
            <a:endParaRPr lang="sk-SK" b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6372200" y="5085184"/>
            <a:ext cx="1296144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železo</a:t>
            </a:r>
            <a:endParaRPr lang="sk-SK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6804248" y="4077072"/>
            <a:ext cx="129614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zinok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Teploty topenia: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</p:nvPr>
        </p:nvGraphicFramePr>
        <p:xfrm>
          <a:off x="467544" y="1484784"/>
          <a:ext cx="7859714" cy="382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857"/>
                <a:gridCol w="3929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Látka :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Teplota topenia :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Síra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115°C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Železo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1 540°C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Kamenná soľ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801°C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Zinok 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420°C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Cukor 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186°C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Vápenec 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825°C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Elektrická vodivosť: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96944" cy="5421216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Pomôcky: </a:t>
            </a:r>
            <a:r>
              <a:rPr lang="sk-SK" dirty="0" smtClean="0"/>
              <a:t>zdroj elektrického napätia (plochá batéria), žiarovka, vodiče, </a:t>
            </a:r>
            <a:r>
              <a:rPr lang="sk-SK" dirty="0" err="1" smtClean="0"/>
              <a:t>krokosvorky</a:t>
            </a:r>
            <a:r>
              <a:rPr lang="sk-SK" dirty="0" smtClean="0"/>
              <a:t>, kadička, medené pliešky, telesá zo skúmaných látok.</a:t>
            </a:r>
          </a:p>
          <a:p>
            <a:r>
              <a:rPr lang="sk-SK" b="1" dirty="0" smtClean="0"/>
              <a:t>Postup: </a:t>
            </a:r>
          </a:p>
          <a:p>
            <a:pPr lvl="1"/>
            <a:r>
              <a:rPr lang="sk-SK" dirty="0" smtClean="0"/>
              <a:t>Z</a:t>
            </a:r>
            <a:r>
              <a:rPr lang="sk-SK" sz="2400" i="1" dirty="0" smtClean="0"/>
              <a:t>ostavíme jednoduchý elektrický obvod s batériou, žiarovkou a medeným plieškom medzi </a:t>
            </a:r>
            <a:r>
              <a:rPr lang="sk-SK" sz="2400" i="1" dirty="0" err="1" smtClean="0"/>
              <a:t>krokosvorkami</a:t>
            </a:r>
            <a:r>
              <a:rPr lang="sk-SK" sz="2400" i="1" dirty="0" smtClean="0"/>
              <a:t> (aby sme sa presvedčili, že meď je elektrický vodič</a:t>
            </a:r>
            <a:r>
              <a:rPr lang="sk-SK" sz="2400" b="1" i="1" dirty="0" smtClean="0"/>
              <a:t>). Dôkazom je rozsvietená žiarovka.</a:t>
            </a:r>
          </a:p>
          <a:p>
            <a:pPr lvl="1">
              <a:buNone/>
            </a:pPr>
            <a:endParaRPr lang="sk-SK" sz="2400" b="1" i="1" dirty="0" smtClean="0"/>
          </a:p>
          <a:p>
            <a:pPr lvl="1"/>
            <a:r>
              <a:rPr lang="sk-SK" sz="2400" i="1" dirty="0" smtClean="0"/>
              <a:t>Postupne medzi </a:t>
            </a:r>
            <a:r>
              <a:rPr lang="sk-SK" sz="2400" i="1" dirty="0" err="1" smtClean="0"/>
              <a:t>krokosvorky</a:t>
            </a:r>
            <a:r>
              <a:rPr lang="sk-SK" sz="2400" i="1" dirty="0" smtClean="0"/>
              <a:t> upíname skúmané telesá, čím elektrický obvod uzavrieme a pozorujeme, či sa rozsvietila žiarovka.</a:t>
            </a:r>
          </a:p>
          <a:p>
            <a:pPr lvl="1"/>
            <a:endParaRPr lang="sk-SK" sz="2400" i="1" dirty="0" smtClean="0"/>
          </a:p>
          <a:p>
            <a:pPr lvl="1"/>
            <a:r>
              <a:rPr lang="sk-SK" sz="2400" i="1" dirty="0" smtClean="0"/>
              <a:t>Ak to nie je možné, upevníme </a:t>
            </a:r>
            <a:r>
              <a:rPr lang="sk-SK" sz="2400" i="1" dirty="0" err="1" smtClean="0"/>
              <a:t>krokosvorkami</a:t>
            </a:r>
            <a:r>
              <a:rPr lang="sk-SK" sz="2400" i="1" dirty="0" smtClean="0"/>
              <a:t> medené pliešky, ktoré ponoríme do kadičky so skúmanými látkami</a:t>
            </a:r>
            <a:endParaRPr lang="sk-SK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Elektrická vodivosť:</a:t>
            </a:r>
            <a:endParaRPr lang="sk-SK" dirty="0"/>
          </a:p>
        </p:txBody>
      </p:sp>
      <p:pic>
        <p:nvPicPr>
          <p:cNvPr id="4" name="Zástupný symbol obsahu 3" descr="20181016_131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683568" y="764704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79512" y="2204864"/>
            <a:ext cx="27363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Meď je elektrický vodič.</a:t>
            </a:r>
            <a:endParaRPr lang="sk-SK" dirty="0"/>
          </a:p>
        </p:txBody>
      </p:sp>
      <p:pic>
        <p:nvPicPr>
          <p:cNvPr id="6" name="Obrázok 5" descr="20181016_131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3563888" y="2564904"/>
            <a:ext cx="192021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3275856" y="4149080"/>
            <a:ext cx="27363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Zinok je elektrický vodič.</a:t>
            </a:r>
            <a:endParaRPr lang="sk-SK" dirty="0"/>
          </a:p>
        </p:txBody>
      </p:sp>
      <p:pic>
        <p:nvPicPr>
          <p:cNvPr id="8" name="Obrázok 7" descr="20181016_131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300192" y="836712"/>
            <a:ext cx="192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6156176" y="2204864"/>
            <a:ext cx="2376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Cukor nie je elektrický vodič</a:t>
            </a:r>
            <a:endParaRPr lang="sk-SK" dirty="0"/>
          </a:p>
        </p:txBody>
      </p:sp>
      <p:pic>
        <p:nvPicPr>
          <p:cNvPr id="10" name="Obrázok 9" descr="20181016_1318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683568" y="2636912"/>
            <a:ext cx="192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BlokTextu 10"/>
          <p:cNvSpPr txBox="1"/>
          <p:nvPr/>
        </p:nvSpPr>
        <p:spPr>
          <a:xfrm>
            <a:off x="539552" y="4005064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Železo je elektrický vodič.</a:t>
            </a:r>
            <a:endParaRPr lang="sk-SK" dirty="0"/>
          </a:p>
        </p:txBody>
      </p:sp>
      <p:pic>
        <p:nvPicPr>
          <p:cNvPr id="12" name="Obrázok 11" descr="20181016_1319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635896" y="4725144"/>
            <a:ext cx="192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ok 12" descr="20181016_1319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6300192" y="2852936"/>
            <a:ext cx="192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20181016_1321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755576" y="4797152"/>
            <a:ext cx="1920000" cy="1440000"/>
          </a:xfrm>
          <a:prstGeom prst="rect">
            <a:avLst/>
          </a:prstGeom>
        </p:spPr>
      </p:pic>
      <p:pic>
        <p:nvPicPr>
          <p:cNvPr id="16" name="Obrázok 15" descr="20181016_1320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563888" y="980728"/>
            <a:ext cx="192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BlokTextu 16"/>
          <p:cNvSpPr txBox="1"/>
          <p:nvPr/>
        </p:nvSpPr>
        <p:spPr>
          <a:xfrm>
            <a:off x="539552" y="6211669"/>
            <a:ext cx="2376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Vápenec  nie je elektrický vodič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6156176" y="4221088"/>
            <a:ext cx="2376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Síra nie je elektrický vodič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3491880" y="6211669"/>
            <a:ext cx="2376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mtClean="0"/>
              <a:t>Kuchynská soľ </a:t>
            </a:r>
            <a:r>
              <a:rPr lang="sk-SK" dirty="0" smtClean="0"/>
              <a:t>nie je elektrický vodič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Elektrická vodivosť: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</p:nvPr>
        </p:nvGraphicFramePr>
        <p:xfrm>
          <a:off x="467544" y="1772816"/>
          <a:ext cx="7859714" cy="3826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9857"/>
                <a:gridCol w="3929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Látka :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Elektrická vodivosť: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Síra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Železo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Kamenná soľ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Zinok 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Cukor 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Vápenec </a:t>
                      </a:r>
                      <a:endParaRPr lang="sk-S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bdĺžnik 4"/>
          <p:cNvSpPr/>
          <p:nvPr/>
        </p:nvSpPr>
        <p:spPr>
          <a:xfrm>
            <a:off x="4427984" y="2132856"/>
            <a:ext cx="3888432" cy="34563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1976</TotalTime>
  <Words>497</Words>
  <Application>Microsoft Office PowerPoint</Application>
  <PresentationFormat>Prezentácia na obrazovke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Arkáda</vt:lpstr>
      <vt:lpstr>Zloženie látok </vt:lpstr>
      <vt:lpstr>Chemická väzba:</vt:lpstr>
      <vt:lpstr>Typy chemických väzieb:</vt:lpstr>
      <vt:lpstr>Vlastnosti kryštálov podľa typu väzieb:</vt:lpstr>
      <vt:lpstr>Pozorujeme a skúmame vlastnosti látok:</vt:lpstr>
      <vt:lpstr>Teploty topenia:</vt:lpstr>
      <vt:lpstr>Elektrická vodivosť:</vt:lpstr>
      <vt:lpstr>Elektrická vodivosť:</vt:lpstr>
      <vt:lpstr>Elektrická vodivosť:</vt:lpstr>
      <vt:lpstr>kujnosť:</vt:lpstr>
      <vt:lpstr>Zhrnutie:</vt:lpstr>
      <vt:lpstr>Elektrická vodivosť vodných roztokov:</vt:lpstr>
      <vt:lpstr>Elektrická vodivosť vodných roztokov: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lenovo_ntb</cp:lastModifiedBy>
  <cp:revision>395</cp:revision>
  <dcterms:created xsi:type="dcterms:W3CDTF">2017-09-03T06:20:55Z</dcterms:created>
  <dcterms:modified xsi:type="dcterms:W3CDTF">2018-11-04T21:50:42Z</dcterms:modified>
</cp:coreProperties>
</file>