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092A-272E-42AF-B175-33F77C7A337D}" type="datetimeFigureOut">
              <a:rPr lang="sk-SK" smtClean="0"/>
              <a:pPr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99D1-CA17-4E23-A239-5B8364519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Spodobovanie spoluhlások         vo vnútri slova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Slovenský jazyk pre 4. </a:t>
            </a:r>
            <a:r>
              <a:rPr lang="sk-SK" dirty="0" smtClean="0"/>
              <a:t>ročník</a:t>
            </a:r>
            <a:endParaRPr lang="sk-SK" dirty="0" smtClean="0"/>
          </a:p>
        </p:txBody>
      </p:sp>
      <p:sp>
        <p:nvSpPr>
          <p:cNvPr id="4" name="Rám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86116" y="428604"/>
            <a:ext cx="562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 </a:t>
            </a:r>
            <a:endParaRPr lang="sk-SK" sz="3600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51" y="260648"/>
            <a:ext cx="8465212" cy="2448272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40287"/>
            <a:ext cx="4963045" cy="263719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435371" y="5130086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píšem:          Ru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sk-SK" dirty="0"/>
              <a:t>ko  </a:t>
            </a:r>
            <a:r>
              <a:rPr lang="sk-SK" dirty="0" smtClean="0"/>
              <a:t>                    </a:t>
            </a:r>
            <a:r>
              <a:rPr lang="sk-SK" dirty="0" err="1" smtClean="0"/>
              <a:t>Ro</a:t>
            </a:r>
            <a:r>
              <a:rPr lang="sk-SK" dirty="0" err="1" smtClean="0">
                <a:solidFill>
                  <a:srgbClr val="FF0000"/>
                </a:solidFill>
              </a:rPr>
              <a:t>b</a:t>
            </a:r>
            <a:r>
              <a:rPr lang="sk-SK" dirty="0" err="1" smtClean="0"/>
              <a:t>ko</a:t>
            </a:r>
            <a:r>
              <a:rPr lang="sk-SK" dirty="0" smtClean="0"/>
              <a:t>                    </a:t>
            </a:r>
            <a:r>
              <a:rPr lang="sk-SK" dirty="0"/>
              <a:t>Vla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sk-SK" dirty="0"/>
              <a:t>ko </a:t>
            </a:r>
            <a:r>
              <a:rPr lang="sk-SK" dirty="0" smtClean="0"/>
              <a:t>                   Ľu</a:t>
            </a:r>
            <a:r>
              <a:rPr lang="sk-SK" dirty="0" smtClean="0">
                <a:solidFill>
                  <a:srgbClr val="FF0000"/>
                </a:solidFill>
              </a:rPr>
              <a:t>b</a:t>
            </a:r>
            <a:r>
              <a:rPr lang="sk-SK" dirty="0" smtClean="0"/>
              <a:t>ka </a:t>
            </a:r>
            <a:endParaRPr lang="sk-SK" dirty="0"/>
          </a:p>
          <a:p>
            <a:r>
              <a:rPr lang="sk-SK" dirty="0" smtClean="0"/>
              <a:t>čítam </a:t>
            </a:r>
            <a:r>
              <a:rPr lang="sk-SK" dirty="0"/>
              <a:t>:          </a:t>
            </a:r>
            <a:r>
              <a:rPr lang="sk-SK" dirty="0" err="1"/>
              <a:t>Ru</a:t>
            </a:r>
            <a:r>
              <a:rPr lang="sk-SK" dirty="0" err="1">
                <a:solidFill>
                  <a:srgbClr val="00B0F0"/>
                </a:solidFill>
              </a:rPr>
              <a:t>t</a:t>
            </a:r>
            <a:r>
              <a:rPr lang="sk-SK" dirty="0" err="1"/>
              <a:t>ko</a:t>
            </a:r>
            <a:r>
              <a:rPr lang="sk-SK" dirty="0"/>
              <a:t>     </a:t>
            </a:r>
            <a:r>
              <a:rPr lang="sk-SK" dirty="0" smtClean="0"/>
              <a:t>                 </a:t>
            </a:r>
            <a:r>
              <a:rPr lang="sk-SK" dirty="0" err="1"/>
              <a:t>Ro</a:t>
            </a:r>
            <a:r>
              <a:rPr lang="sk-SK" dirty="0" err="1">
                <a:solidFill>
                  <a:srgbClr val="00B0F0"/>
                </a:solidFill>
              </a:rPr>
              <a:t>p</a:t>
            </a:r>
            <a:r>
              <a:rPr lang="sk-SK" dirty="0" err="1"/>
              <a:t>ko</a:t>
            </a:r>
            <a:r>
              <a:rPr lang="sk-SK" dirty="0"/>
              <a:t>      </a:t>
            </a:r>
            <a:r>
              <a:rPr lang="sk-SK" dirty="0" smtClean="0"/>
              <a:t>               </a:t>
            </a:r>
            <a:r>
              <a:rPr lang="sk-SK" dirty="0" err="1"/>
              <a:t>Vla</a:t>
            </a:r>
            <a:r>
              <a:rPr lang="sk-SK" dirty="0" err="1">
                <a:solidFill>
                  <a:srgbClr val="00B0F0"/>
                </a:solidFill>
              </a:rPr>
              <a:t>t</a:t>
            </a:r>
            <a:r>
              <a:rPr lang="sk-SK" dirty="0" err="1"/>
              <a:t>ko</a:t>
            </a:r>
            <a:r>
              <a:rPr lang="sk-SK" dirty="0"/>
              <a:t>      </a:t>
            </a:r>
            <a:r>
              <a:rPr lang="sk-SK" dirty="0" smtClean="0"/>
              <a:t>               </a:t>
            </a:r>
            <a:r>
              <a:rPr lang="sk-SK" dirty="0" err="1"/>
              <a:t>Ľu</a:t>
            </a:r>
            <a:r>
              <a:rPr lang="sk-SK" dirty="0" err="1">
                <a:solidFill>
                  <a:srgbClr val="00B0F0"/>
                </a:solidFill>
              </a:rPr>
              <a:t>p</a:t>
            </a:r>
            <a:r>
              <a:rPr lang="sk-SK" dirty="0" err="1"/>
              <a:t>ka</a:t>
            </a:r>
            <a:endParaRPr lang="sk-SK" dirty="0"/>
          </a:p>
          <a:p>
            <a:r>
              <a:rPr lang="sk-SK" dirty="0" smtClean="0"/>
              <a:t>iný </a:t>
            </a:r>
            <a:r>
              <a:rPr lang="sk-SK" dirty="0"/>
              <a:t>tvar :      Ru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sk-SK" dirty="0"/>
              <a:t>o </a:t>
            </a:r>
            <a:r>
              <a:rPr lang="sk-SK" dirty="0" smtClean="0"/>
              <a:t>                       Ro</a:t>
            </a:r>
            <a:r>
              <a:rPr lang="sk-SK" dirty="0" smtClean="0">
                <a:solidFill>
                  <a:srgbClr val="FF0000"/>
                </a:solidFill>
              </a:rPr>
              <a:t>b</a:t>
            </a:r>
            <a:r>
              <a:rPr lang="sk-SK" dirty="0" smtClean="0"/>
              <a:t>o                       </a:t>
            </a:r>
            <a:r>
              <a:rPr lang="sk-SK" dirty="0"/>
              <a:t>Vla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sk-SK" dirty="0"/>
              <a:t>o         </a:t>
            </a:r>
            <a:r>
              <a:rPr lang="sk-SK" dirty="0" smtClean="0"/>
              <a:t>             Ľu</a:t>
            </a:r>
            <a:r>
              <a:rPr lang="sk-SK" dirty="0" smtClean="0">
                <a:solidFill>
                  <a:srgbClr val="FF0000"/>
                </a:solidFill>
              </a:rPr>
              <a:t>b</a:t>
            </a:r>
            <a:r>
              <a:rPr lang="sk-SK" dirty="0" smtClean="0"/>
              <a:t>a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Spodobovanie </a:t>
            </a:r>
            <a:r>
              <a:rPr lang="sk-SK" sz="2800" dirty="0" smtClean="0"/>
              <a:t>spoluhlások nastáva aj vnútri slova, ak sa stretnú </a:t>
            </a:r>
            <a:r>
              <a:rPr lang="sk-SK" sz="2800" dirty="0" smtClean="0">
                <a:solidFill>
                  <a:srgbClr val="FF0000"/>
                </a:solidFill>
              </a:rPr>
              <a:t>spoluhlásky s rozdielnou znelosťou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sp>
        <p:nvSpPr>
          <p:cNvPr id="4" name="Obdĺžnik 3"/>
          <p:cNvSpPr/>
          <p:nvPr/>
        </p:nvSpPr>
        <p:spPr>
          <a:xfrm>
            <a:off x="428596" y="1714488"/>
            <a:ext cx="2643206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aoblený obdĺžnik 5"/>
          <p:cNvSpPr/>
          <p:nvPr/>
        </p:nvSpPr>
        <p:spPr>
          <a:xfrm>
            <a:off x="3286116" y="1857364"/>
            <a:ext cx="2500330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072198" y="1785926"/>
            <a:ext cx="2500330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714348" y="1857364"/>
            <a:ext cx="228601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znelá párová spoluhláska</a:t>
            </a:r>
          </a:p>
          <a:p>
            <a:endParaRPr lang="sk-SK" sz="2400" dirty="0" smtClean="0"/>
          </a:p>
          <a:p>
            <a:r>
              <a:rPr lang="sk-SK" sz="2400" dirty="0" smtClean="0"/>
              <a:t>         </a:t>
            </a:r>
            <a:r>
              <a:rPr lang="sk-SK" sz="2800" dirty="0" smtClean="0"/>
              <a:t>+</a:t>
            </a:r>
          </a:p>
          <a:p>
            <a:endParaRPr lang="sk-SK" sz="2400" dirty="0" smtClean="0">
              <a:solidFill>
                <a:srgbClr val="FFFF00"/>
              </a:solidFill>
            </a:endParaRPr>
          </a:p>
          <a:p>
            <a:r>
              <a:rPr lang="sk-SK" sz="2400" dirty="0" smtClean="0">
                <a:solidFill>
                  <a:srgbClr val="0070C0"/>
                </a:solidFill>
              </a:rPr>
              <a:t>neznelá párová spoluhláska</a:t>
            </a:r>
            <a:endParaRPr lang="sk-SK" sz="2400" dirty="0">
              <a:solidFill>
                <a:srgbClr val="0070C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500430" y="2214554"/>
            <a:ext cx="2571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70C0"/>
                </a:solidFill>
              </a:rPr>
              <a:t>neznelá párová spoluhláska</a:t>
            </a:r>
          </a:p>
          <a:p>
            <a:endParaRPr lang="sk-SK" sz="2400" dirty="0" smtClean="0"/>
          </a:p>
          <a:p>
            <a:r>
              <a:rPr lang="sk-SK" sz="2400" dirty="0" smtClean="0"/>
              <a:t>            +</a:t>
            </a:r>
          </a:p>
          <a:p>
            <a:endParaRPr lang="sk-SK" sz="2400" dirty="0" smtClean="0"/>
          </a:p>
          <a:p>
            <a:r>
              <a:rPr lang="sk-SK" sz="2400" dirty="0" smtClean="0">
                <a:solidFill>
                  <a:srgbClr val="FF0000"/>
                </a:solidFill>
              </a:rPr>
              <a:t>znelá párová spoluhláska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215074" y="1928802"/>
            <a:ext cx="2286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70C0"/>
                </a:solidFill>
              </a:rPr>
              <a:t>neznelá párová spoluhláska</a:t>
            </a:r>
          </a:p>
          <a:p>
            <a:endParaRPr lang="sk-SK" sz="2400" dirty="0" smtClean="0"/>
          </a:p>
          <a:p>
            <a:r>
              <a:rPr lang="sk-SK" sz="2400" dirty="0" smtClean="0"/>
              <a:t>               + </a:t>
            </a:r>
          </a:p>
          <a:p>
            <a:endParaRPr lang="sk-SK" sz="2400" dirty="0" smtClean="0"/>
          </a:p>
          <a:p>
            <a:r>
              <a:rPr lang="sk-SK" sz="2400" dirty="0" smtClean="0">
                <a:solidFill>
                  <a:srgbClr val="00B050"/>
                </a:solidFill>
              </a:rPr>
              <a:t>znelá nepárová spoluhláska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00034" y="5000636"/>
            <a:ext cx="85011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r>
              <a:rPr lang="sk-SK" sz="3200" dirty="0" smtClean="0"/>
              <a:t>ža</a:t>
            </a:r>
            <a:r>
              <a:rPr lang="sk-SK" sz="3200" u="sng" dirty="0" smtClean="0">
                <a:solidFill>
                  <a:srgbClr val="FF0000"/>
                </a:solidFill>
              </a:rPr>
              <a:t>b</a:t>
            </a:r>
            <a:r>
              <a:rPr lang="sk-SK" sz="3200" u="sng" dirty="0" smtClean="0">
                <a:solidFill>
                  <a:srgbClr val="0070C0"/>
                </a:solidFill>
              </a:rPr>
              <a:t>k</a:t>
            </a:r>
            <a:r>
              <a:rPr lang="sk-SK" sz="3200" dirty="0" smtClean="0"/>
              <a:t>a, Ru</a:t>
            </a:r>
            <a:r>
              <a:rPr lang="sk-SK" sz="3200" u="sng" dirty="0" smtClean="0">
                <a:solidFill>
                  <a:srgbClr val="FF0000"/>
                </a:solidFill>
              </a:rPr>
              <a:t>d</a:t>
            </a:r>
            <a:r>
              <a:rPr lang="sk-SK" sz="3200" u="sng" dirty="0" smtClean="0">
                <a:solidFill>
                  <a:srgbClr val="0070C0"/>
                </a:solidFill>
              </a:rPr>
              <a:t>k</a:t>
            </a:r>
            <a:r>
              <a:rPr lang="sk-SK" sz="3200" dirty="0" smtClean="0"/>
              <a:t>o       pro</a:t>
            </a:r>
            <a:r>
              <a:rPr lang="sk-SK" sz="3200" u="sng" dirty="0" smtClean="0">
                <a:solidFill>
                  <a:srgbClr val="0070C0"/>
                </a:solidFill>
              </a:rPr>
              <a:t>s</a:t>
            </a:r>
            <a:r>
              <a:rPr lang="sk-SK" sz="3200" u="sng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a, vá</a:t>
            </a:r>
            <a:r>
              <a:rPr lang="sk-SK" sz="3200" u="sng" dirty="0" smtClean="0">
                <a:solidFill>
                  <a:srgbClr val="0070C0"/>
                </a:solidFill>
              </a:rPr>
              <a:t>š</a:t>
            </a:r>
            <a:r>
              <a:rPr lang="sk-SK" sz="3200" u="sng" dirty="0" smtClean="0">
                <a:solidFill>
                  <a:srgbClr val="FF0000"/>
                </a:solidFill>
              </a:rPr>
              <a:t>h</a:t>
            </a:r>
            <a:r>
              <a:rPr lang="sk-SK" sz="3200" dirty="0" smtClean="0"/>
              <a:t>o     mie</a:t>
            </a:r>
            <a:r>
              <a:rPr lang="sk-SK" sz="3200" u="sng" dirty="0" smtClean="0">
                <a:solidFill>
                  <a:srgbClr val="0070C0"/>
                </a:solidFill>
              </a:rPr>
              <a:t>s</a:t>
            </a:r>
            <a:r>
              <a:rPr lang="sk-SK" sz="3200" u="sng" dirty="0" smtClean="0">
                <a:solidFill>
                  <a:srgbClr val="00B050"/>
                </a:solidFill>
              </a:rPr>
              <a:t>m</a:t>
            </a:r>
            <a:r>
              <a:rPr lang="sk-SK" sz="3200" dirty="0" smtClean="0"/>
              <a:t>e, kú</a:t>
            </a:r>
            <a:r>
              <a:rPr lang="sk-SK" sz="3200" u="sng" dirty="0" smtClean="0">
                <a:solidFill>
                  <a:srgbClr val="0070C0"/>
                </a:solidFill>
              </a:rPr>
              <a:t>p</a:t>
            </a:r>
            <a:r>
              <a:rPr lang="sk-SK" sz="3200" u="sng" dirty="0" smtClean="0">
                <a:solidFill>
                  <a:srgbClr val="00B050"/>
                </a:solidFill>
              </a:rPr>
              <a:t>m</a:t>
            </a:r>
            <a:r>
              <a:rPr lang="sk-SK" sz="3200" dirty="0" smtClean="0"/>
              <a:t>e           </a:t>
            </a:r>
          </a:p>
          <a:p>
            <a:r>
              <a:rPr lang="sk-SK" sz="3200" dirty="0" smtClean="0"/>
              <a:t>      vá</a:t>
            </a:r>
            <a:r>
              <a:rPr lang="sk-SK" sz="3200" u="sng" dirty="0" smtClean="0">
                <a:solidFill>
                  <a:srgbClr val="FF0000"/>
                </a:solidFill>
              </a:rPr>
              <a:t>ž</a:t>
            </a:r>
            <a:r>
              <a:rPr lang="sk-SK" sz="3200" u="sng" dirty="0" smtClean="0">
                <a:solidFill>
                  <a:srgbClr val="0070C0"/>
                </a:solidFill>
              </a:rPr>
              <a:t>k</a:t>
            </a:r>
            <a:r>
              <a:rPr lang="sk-SK" sz="3200" dirty="0" smtClean="0"/>
              <a:t>a                     fu</a:t>
            </a:r>
            <a:r>
              <a:rPr lang="sk-SK" sz="3200" u="sng" dirty="0" smtClean="0">
                <a:solidFill>
                  <a:srgbClr val="0070C0"/>
                </a:solidFill>
              </a:rPr>
              <a:t>t</a:t>
            </a:r>
            <a:r>
              <a:rPr lang="sk-SK" sz="3200" u="sng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al                   vrá</a:t>
            </a:r>
            <a:r>
              <a:rPr lang="sk-SK" sz="3200" u="sng" dirty="0" smtClean="0">
                <a:solidFill>
                  <a:srgbClr val="0070C0"/>
                </a:solidFill>
              </a:rPr>
              <a:t>ť</a:t>
            </a:r>
            <a:r>
              <a:rPr lang="sk-SK" sz="3200" u="sng" dirty="0" smtClean="0">
                <a:solidFill>
                  <a:srgbClr val="00B050"/>
                </a:solidFill>
              </a:rPr>
              <a:t>m</a:t>
            </a:r>
            <a:r>
              <a:rPr lang="sk-SK" sz="3200" dirty="0" smtClean="0"/>
              <a:t>e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357166"/>
            <a:ext cx="778674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070C0"/>
                </a:solidFill>
              </a:rPr>
              <a:t>Ako si overíme pravopis ?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Tak, že slovo dáme do iného tvaru </a:t>
            </a:r>
            <a:r>
              <a:rPr lang="sk-SK" sz="3200" b="1" dirty="0" smtClean="0"/>
              <a:t>.</a:t>
            </a:r>
          </a:p>
          <a:p>
            <a:endParaRPr lang="sk-SK" sz="3200" dirty="0" smtClean="0"/>
          </a:p>
          <a:p>
            <a:r>
              <a:rPr lang="sk-SK" sz="3200" dirty="0" smtClean="0"/>
              <a:t>kl</a:t>
            </a:r>
            <a:r>
              <a:rPr lang="sk-SK" sz="3200" dirty="0" smtClean="0">
                <a:solidFill>
                  <a:srgbClr val="0070C0"/>
                </a:solidFill>
              </a:rPr>
              <a:t>b</a:t>
            </a:r>
            <a:r>
              <a:rPr lang="sk-SK" sz="3200" dirty="0" smtClean="0"/>
              <a:t>ko – klbôčko                       strá</a:t>
            </a:r>
            <a:r>
              <a:rPr lang="sk-SK" sz="3200" dirty="0" smtClean="0">
                <a:solidFill>
                  <a:srgbClr val="0070C0"/>
                </a:solidFill>
              </a:rPr>
              <a:t>ž</a:t>
            </a:r>
            <a:r>
              <a:rPr lang="sk-SK" sz="3200" dirty="0" smtClean="0"/>
              <a:t>ca - strážiť</a:t>
            </a:r>
          </a:p>
          <a:p>
            <a:r>
              <a:rPr lang="sk-SK" sz="3200" dirty="0" smtClean="0"/>
              <a:t>ba</a:t>
            </a:r>
            <a:r>
              <a:rPr lang="sk-SK" sz="3200" dirty="0" smtClean="0">
                <a:solidFill>
                  <a:srgbClr val="0070C0"/>
                </a:solidFill>
              </a:rPr>
              <a:t>b</a:t>
            </a:r>
            <a:r>
              <a:rPr lang="sk-SK" sz="3200" dirty="0" smtClean="0"/>
              <a:t>ka – babička                      kl</a:t>
            </a:r>
            <a:r>
              <a:rPr lang="sk-SK" sz="3200" dirty="0" smtClean="0">
                <a:solidFill>
                  <a:srgbClr val="0070C0"/>
                </a:solidFill>
              </a:rPr>
              <a:t>z</a:t>
            </a:r>
            <a:r>
              <a:rPr lang="sk-SK" sz="3200" dirty="0" smtClean="0"/>
              <a:t>ký - kĺzať</a:t>
            </a:r>
          </a:p>
          <a:p>
            <a:r>
              <a:rPr lang="sk-SK" sz="3200" dirty="0" smtClean="0"/>
              <a:t>ľa</a:t>
            </a:r>
            <a:r>
              <a:rPr lang="sk-SK" sz="3200" dirty="0" smtClean="0">
                <a:solidFill>
                  <a:srgbClr val="0070C0"/>
                </a:solidFill>
              </a:rPr>
              <a:t>h</a:t>
            </a:r>
            <a:r>
              <a:rPr lang="sk-SK" sz="3200" dirty="0" smtClean="0"/>
              <a:t>ký – </a:t>
            </a:r>
            <a:r>
              <a:rPr lang="sk-SK" sz="3200" dirty="0" err="1" smtClean="0"/>
              <a:t>ľahúčko</a:t>
            </a:r>
            <a:r>
              <a:rPr lang="sk-SK" sz="3200" dirty="0" smtClean="0"/>
              <a:t>                       ro</a:t>
            </a:r>
            <a:r>
              <a:rPr lang="sk-SK" sz="3200" dirty="0" smtClean="0">
                <a:solidFill>
                  <a:srgbClr val="0070C0"/>
                </a:solidFill>
              </a:rPr>
              <a:t>ž</a:t>
            </a:r>
            <a:r>
              <a:rPr lang="sk-SK" sz="3200" dirty="0" smtClean="0"/>
              <a:t>tek - rožok</a:t>
            </a:r>
          </a:p>
          <a:p>
            <a:r>
              <a:rPr lang="sk-SK" sz="3200" dirty="0" smtClean="0"/>
              <a:t>kre</a:t>
            </a:r>
            <a:r>
              <a:rPr lang="sk-SK" sz="3200" dirty="0" smtClean="0">
                <a:solidFill>
                  <a:srgbClr val="0070C0"/>
                </a:solidFill>
              </a:rPr>
              <a:t>h</a:t>
            </a:r>
            <a:r>
              <a:rPr lang="sk-SK" sz="3200" dirty="0" smtClean="0"/>
              <a:t>ký – </a:t>
            </a:r>
            <a:r>
              <a:rPr lang="sk-SK" sz="3200" dirty="0" err="1" smtClean="0"/>
              <a:t>krehúčko</a:t>
            </a:r>
            <a:r>
              <a:rPr lang="sk-SK" sz="3200" dirty="0" smtClean="0"/>
              <a:t>                  hru</a:t>
            </a:r>
            <a:r>
              <a:rPr lang="sk-SK" sz="3200" dirty="0" smtClean="0">
                <a:solidFill>
                  <a:srgbClr val="0070C0"/>
                </a:solidFill>
              </a:rPr>
              <a:t>d</a:t>
            </a:r>
            <a:r>
              <a:rPr lang="sk-SK" sz="3200" dirty="0" smtClean="0"/>
              <a:t>ka - hruda</a:t>
            </a:r>
          </a:p>
          <a:p>
            <a:r>
              <a:rPr lang="sk-SK" sz="3200" dirty="0" smtClean="0"/>
              <a:t>lo</a:t>
            </a:r>
            <a:r>
              <a:rPr lang="sk-SK" sz="3200" dirty="0" smtClean="0">
                <a:solidFill>
                  <a:srgbClr val="0070C0"/>
                </a:solidFill>
              </a:rPr>
              <a:t>ď</a:t>
            </a:r>
            <a:r>
              <a:rPr lang="sk-SK" sz="3200" dirty="0" smtClean="0"/>
              <a:t>ka  - lode                             hĺ</a:t>
            </a:r>
            <a:r>
              <a:rPr lang="sk-SK" sz="3200" dirty="0" smtClean="0">
                <a:solidFill>
                  <a:srgbClr val="0070C0"/>
                </a:solidFill>
              </a:rPr>
              <a:t>b</a:t>
            </a:r>
            <a:r>
              <a:rPr lang="sk-SK" sz="3200" dirty="0" smtClean="0"/>
              <a:t>ka - hlboký</a:t>
            </a:r>
          </a:p>
          <a:p>
            <a:r>
              <a:rPr lang="sk-SK" sz="3200" dirty="0" smtClean="0"/>
              <a:t>schô</a:t>
            </a:r>
            <a:r>
              <a:rPr lang="sk-SK" sz="3200" dirty="0" smtClean="0">
                <a:solidFill>
                  <a:srgbClr val="0070C0"/>
                </a:solidFill>
              </a:rPr>
              <a:t>dz</a:t>
            </a:r>
            <a:r>
              <a:rPr lang="sk-SK" sz="3200" dirty="0" smtClean="0"/>
              <a:t>ka – schôdzovať          há</a:t>
            </a:r>
            <a:r>
              <a:rPr lang="sk-SK" sz="3200" dirty="0" smtClean="0">
                <a:solidFill>
                  <a:srgbClr val="0070C0"/>
                </a:solidFill>
              </a:rPr>
              <a:t>dž</a:t>
            </a:r>
            <a:r>
              <a:rPr lang="sk-SK" sz="3200" dirty="0" smtClean="0"/>
              <a:t>te - hádžem</a:t>
            </a:r>
          </a:p>
          <a:p>
            <a:r>
              <a:rPr lang="sk-SK" sz="3200" dirty="0" smtClean="0"/>
              <a:t>ťa</a:t>
            </a:r>
            <a:r>
              <a:rPr lang="sk-SK" sz="3200" dirty="0" smtClean="0">
                <a:solidFill>
                  <a:srgbClr val="0070C0"/>
                </a:solidFill>
              </a:rPr>
              <a:t>ž</a:t>
            </a:r>
            <a:r>
              <a:rPr lang="sk-SK" sz="3200" dirty="0" smtClean="0"/>
              <a:t>ko – ťažoba                         pro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ba - prosiť</a:t>
            </a:r>
          </a:p>
          <a:p>
            <a:r>
              <a:rPr lang="sk-SK" sz="3200" dirty="0" smtClean="0"/>
              <a:t>trú</a:t>
            </a:r>
            <a:r>
              <a:rPr lang="sk-SK" sz="3200" dirty="0" smtClean="0">
                <a:solidFill>
                  <a:srgbClr val="0070C0"/>
                </a:solidFill>
              </a:rPr>
              <a:t>b</a:t>
            </a:r>
            <a:r>
              <a:rPr lang="sk-SK" sz="3200" dirty="0" smtClean="0"/>
              <a:t>ka – trúbiť                         kú</a:t>
            </a:r>
            <a:r>
              <a:rPr lang="sk-SK" sz="3200" dirty="0" smtClean="0">
                <a:solidFill>
                  <a:srgbClr val="0070C0"/>
                </a:solidFill>
              </a:rPr>
              <a:t>p</a:t>
            </a:r>
            <a:r>
              <a:rPr lang="sk-SK" sz="3200" dirty="0" smtClean="0"/>
              <a:t>me - kúpiť</a:t>
            </a:r>
          </a:p>
          <a:p>
            <a:r>
              <a:rPr lang="sk-SK" sz="3200" dirty="0" smtClean="0"/>
              <a:t>brie</a:t>
            </a:r>
            <a:r>
              <a:rPr lang="sk-SK" sz="3200" dirty="0" smtClean="0">
                <a:solidFill>
                  <a:srgbClr val="0070C0"/>
                </a:solidFill>
              </a:rPr>
              <a:t>z</a:t>
            </a:r>
            <a:r>
              <a:rPr lang="sk-SK" sz="3200" dirty="0" smtClean="0"/>
              <a:t>ka – breza                        chy</a:t>
            </a:r>
            <a:r>
              <a:rPr lang="sk-SK" sz="3200" dirty="0" smtClean="0">
                <a:solidFill>
                  <a:srgbClr val="0070C0"/>
                </a:solidFill>
              </a:rPr>
              <a:t>ž</a:t>
            </a:r>
            <a:r>
              <a:rPr lang="sk-SK" sz="3200" dirty="0" smtClean="0"/>
              <a:t>ka - chyža</a:t>
            </a:r>
          </a:p>
          <a:p>
            <a:endParaRPr lang="sk-SK" sz="2800" dirty="0" smtClean="0"/>
          </a:p>
          <a:p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71538" y="85723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Zdroj:</a:t>
            </a:r>
          </a:p>
          <a:p>
            <a:r>
              <a:rPr lang="sk-SK" dirty="0" smtClean="0"/>
              <a:t>Slovenský jazyk pre 4. ročník</a:t>
            </a:r>
            <a:endParaRPr lang="sk-SK" dirty="0"/>
          </a:p>
        </p:txBody>
      </p:sp>
      <p:pic>
        <p:nvPicPr>
          <p:cNvPr id="1026" name="Picture 2" descr="Ako Jazykový mentoring pomohol počas koronavírusu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28575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159</Words>
  <Application>Microsoft Office PowerPoint</Application>
  <PresentationFormat>Prezentácia na obrazovke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Motív Office</vt:lpstr>
      <vt:lpstr>Spodobovanie spoluhlások         vo vnútri slova</vt:lpstr>
      <vt:lpstr>Prezentácia programu PowerPoint</vt:lpstr>
      <vt:lpstr>Spodobovanie spoluhlások nastáva aj vnútri slova, ak sa stretnú spoluhlásky s rozdielnou znelosťou.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Spodobovanie spoluhlások         vo vnútri slova</dc:title>
  <dc:creator>zscnt5@outlook.sk</dc:creator>
  <cp:lastModifiedBy>učiteľ</cp:lastModifiedBy>
  <cp:revision>19</cp:revision>
  <dcterms:created xsi:type="dcterms:W3CDTF">2021-01-30T17:25:38Z</dcterms:created>
  <dcterms:modified xsi:type="dcterms:W3CDTF">2021-12-06T06:53:07Z</dcterms:modified>
</cp:coreProperties>
</file>