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1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73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8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280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2732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807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636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474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183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354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8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813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51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01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562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F294-4DA1-45AF-93EC-E18EC41799CA}" type="datetimeFigureOut">
              <a:rPr lang="sk-SK" smtClean="0"/>
              <a:t>25. 2. 2021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9023B9-9B44-48B5-87F6-0D345EB5DE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3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k-SK" sz="3600" dirty="0" smtClean="0">
                <a:solidFill>
                  <a:srgbClr val="92D050"/>
                </a:solidFill>
                <a:latin typeface="Blackadder ITC" panose="04020505051007020D02" pitchFamily="82" charset="0"/>
              </a:rPr>
              <a:t>Zdravá škola</a:t>
            </a:r>
            <a:r>
              <a:rPr lang="sk-SK" sz="3600" dirty="0" smtClean="0">
                <a:solidFill>
                  <a:srgbClr val="92D050"/>
                </a:solidFill>
                <a:latin typeface="Brush Script MT" panose="03060802040406070304" pitchFamily="66" charset="0"/>
              </a:rPr>
              <a:t/>
            </a:r>
            <a:br>
              <a:rPr lang="sk-SK" sz="3600" dirty="0" smtClean="0">
                <a:solidFill>
                  <a:srgbClr val="92D050"/>
                </a:solidFill>
                <a:latin typeface="Brush Script MT" panose="03060802040406070304" pitchFamily="66" charset="0"/>
              </a:rPr>
            </a:br>
            <a:r>
              <a:rPr lang="sk-SK" sz="3600" dirty="0" smtClean="0">
                <a:solidFill>
                  <a:srgbClr val="92D050"/>
                </a:solidFill>
                <a:latin typeface="Brush Script MT" panose="03060802040406070304" pitchFamily="66" charset="0"/>
              </a:rPr>
              <a:t>               </a:t>
            </a:r>
            <a:r>
              <a:rPr lang="sk-SK" sz="6000" dirty="0" smtClean="0">
                <a:solidFill>
                  <a:srgbClr val="92D050"/>
                </a:solidFill>
                <a:latin typeface="Brush Script MT" panose="03060802040406070304" pitchFamily="66" charset="0"/>
              </a:rPr>
              <a:t>Bylinka</a:t>
            </a:r>
            <a:r>
              <a:rPr lang="sk-SK" sz="3600" dirty="0" smtClean="0">
                <a:solidFill>
                  <a:srgbClr val="92D050"/>
                </a:solidFill>
                <a:latin typeface="Brush Script MT" panose="03060802040406070304" pitchFamily="66" charset="0"/>
              </a:rPr>
              <a:t/>
            </a:r>
            <a:br>
              <a:rPr lang="sk-SK" sz="3600" dirty="0" smtClean="0">
                <a:solidFill>
                  <a:srgbClr val="92D050"/>
                </a:solidFill>
                <a:latin typeface="Brush Script MT" panose="03060802040406070304" pitchFamily="66" charset="0"/>
              </a:rPr>
            </a:br>
            <a:endParaRPr lang="sk-SK" sz="3600" dirty="0">
              <a:solidFill>
                <a:srgbClr val="92D05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5460273"/>
            <a:ext cx="7766936" cy="862149"/>
          </a:xfrm>
        </p:spPr>
        <p:txBody>
          <a:bodyPr/>
          <a:lstStyle/>
          <a:p>
            <a:r>
              <a:rPr lang="sk-SK" dirty="0" smtClean="0"/>
              <a:t>I. </a:t>
            </a:r>
            <a:r>
              <a:rPr lang="sk-SK" dirty="0" err="1" smtClean="0"/>
              <a:t>Wintnerová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63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3570" y="3187337"/>
            <a:ext cx="9217572" cy="398387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sk-SK" sz="7200" dirty="0" smtClean="0"/>
              <a:t>      </a:t>
            </a:r>
            <a:r>
              <a:rPr lang="sk-SK" sz="7200" dirty="0" err="1" smtClean="0"/>
              <a:t>Ahojte</a:t>
            </a:r>
            <a:r>
              <a:rPr lang="sk-SK" sz="7200" dirty="0" smtClean="0"/>
              <a:t>, </a:t>
            </a:r>
            <a:r>
              <a:rPr lang="sk-SK" sz="7200" dirty="0" smtClean="0"/>
              <a:t>deti</a:t>
            </a:r>
            <a:r>
              <a:rPr lang="sk-SK" sz="7200" dirty="0" smtClean="0"/>
              <a:t>, začína </a:t>
            </a:r>
            <a:r>
              <a:rPr lang="sk-SK" sz="7200" dirty="0" smtClean="0"/>
              <a:t>jar a mne je trochu ľúto, že </a:t>
            </a:r>
            <a:r>
              <a:rPr lang="sk-SK" sz="7200" dirty="0" smtClean="0"/>
              <a:t>nemôžeme </a:t>
            </a:r>
            <a:r>
              <a:rPr lang="sk-SK" sz="7200" dirty="0" smtClean="0"/>
              <a:t>začať aj my </a:t>
            </a:r>
            <a:r>
              <a:rPr lang="sk-SK" sz="7200" dirty="0" smtClean="0"/>
              <a:t>pracovať v našom </a:t>
            </a:r>
            <a:r>
              <a:rPr lang="sk-SK" sz="7200" dirty="0" smtClean="0"/>
              <a:t>krúžku</a:t>
            </a:r>
            <a:r>
              <a:rPr lang="sk-SK" sz="7200" dirty="0" smtClean="0"/>
              <a:t>. Ale </a:t>
            </a:r>
            <a:r>
              <a:rPr lang="sk-SK" sz="7200" dirty="0" smtClean="0"/>
              <a:t>ja verím, že s príchodom slniečka</a:t>
            </a:r>
            <a:r>
              <a:rPr lang="sk-SK" sz="7200" dirty="0" smtClean="0"/>
              <a:t>, jeho </a:t>
            </a:r>
            <a:r>
              <a:rPr lang="sk-SK" sz="7200" dirty="0" smtClean="0"/>
              <a:t>príjemného tepla, prebúdzajúcej sa </a:t>
            </a:r>
            <a:r>
              <a:rPr lang="sk-SK" sz="7200" dirty="0" smtClean="0"/>
              <a:t>prírody, </a:t>
            </a:r>
            <a:r>
              <a:rPr lang="sk-SK" sz="7200" dirty="0" smtClean="0"/>
              <a:t>sa prebudíme aj my a začneme pomaličky normálne fungovať. </a:t>
            </a:r>
            <a:endParaRPr lang="sk-SK" sz="7200" dirty="0" smtClean="0"/>
          </a:p>
          <a:p>
            <a:pPr algn="just"/>
            <a:r>
              <a:rPr lang="sk-SK" sz="7200" dirty="0" smtClean="0"/>
              <a:t>Tak </a:t>
            </a:r>
            <a:r>
              <a:rPr lang="sk-SK" sz="7200" dirty="0" smtClean="0"/>
              <a:t>pekne od začiatku</a:t>
            </a:r>
            <a:r>
              <a:rPr lang="sk-SK" sz="5600" dirty="0" smtClean="0"/>
              <a:t>.... </a:t>
            </a:r>
          </a:p>
          <a:p>
            <a:pPr algn="ctr"/>
            <a:r>
              <a:rPr lang="sk-SK" sz="9600" b="1" dirty="0" smtClean="0">
                <a:solidFill>
                  <a:srgbClr val="FF0000"/>
                </a:solidFill>
                <a:latin typeface="Snap ITC" panose="04040A07060A02020202" pitchFamily="82" charset="0"/>
              </a:rPr>
              <a:t>Bylinky</a:t>
            </a:r>
          </a:p>
          <a:p>
            <a:pPr algn="just"/>
            <a:r>
              <a:rPr lang="sk-SK" sz="5600" dirty="0" smtClean="0"/>
              <a:t>Bylinky a ich história je stará ako ľudstvo samo. O ich použití a účinkoch sa dočítame už v Biblii (yzop, bazalka, kôpor). Lyrický príbeh lásky kráľovnej zo </a:t>
            </a:r>
            <a:r>
              <a:rPr lang="sk-SK" sz="5600" dirty="0" err="1" smtClean="0"/>
              <a:t>Sáby</a:t>
            </a:r>
            <a:r>
              <a:rPr lang="sk-SK" sz="5600" dirty="0" smtClean="0"/>
              <a:t> a kráľa Šalamúna je </a:t>
            </a:r>
            <a:r>
              <a:rPr lang="sk-SK" sz="5600" dirty="0" smtClean="0"/>
              <a:t>tiež „okorenený </a:t>
            </a:r>
            <a:r>
              <a:rPr lang="sk-SK" sz="5600" dirty="0" smtClean="0"/>
              <a:t>". Darom mu priniesla nielen zlato a drahokamy, ale i vzácne korenie. V pozostatkoch kolesových stavieb vo Švajčiarsku našli archeológovia obilky, semienka a kôstky bylín, ktoré preukázateľne prirodzene v okolí nerástli a museli teda byť dovezené alebo cielene pestované. Korene pestovania rastlín siahajú do doby, kedy človek prestal byť kočovníkom, usadil sa, začal obrábať pôdu k svojmu úžitku a budoval si pevné obydlie. Najprv pestoval len rastliny na živobytie. </a:t>
            </a:r>
            <a:r>
              <a:rPr lang="sk-SK" sz="5600" dirty="0" err="1" smtClean="0"/>
              <a:t>Plinius</a:t>
            </a:r>
            <a:r>
              <a:rPr lang="sk-SK" sz="5600" dirty="0" smtClean="0"/>
              <a:t> starší, rímsky vojak a intelektuál, podrobne popísal v 1. storočí nášho letopočtu účinky bylín na takmer všetky choroby. </a:t>
            </a:r>
            <a:r>
              <a:rPr lang="sk-SK" sz="5600" dirty="0" err="1" smtClean="0"/>
              <a:t>Hilgegarda</a:t>
            </a:r>
            <a:r>
              <a:rPr lang="sk-SK" sz="5600" dirty="0" smtClean="0"/>
              <a:t> von </a:t>
            </a:r>
            <a:r>
              <a:rPr lang="sk-SK" sz="5600" dirty="0" err="1" smtClean="0"/>
              <a:t>Bingen</a:t>
            </a:r>
            <a:r>
              <a:rPr lang="sk-SK" sz="5600" dirty="0" smtClean="0"/>
              <a:t> v 12. storočí popísala liečebné účinky korenín. A tak by sme mohli pokračovať.</a:t>
            </a:r>
          </a:p>
          <a:p>
            <a:r>
              <a:rPr lang="sk-SK" sz="2900" dirty="0" smtClean="0"/>
              <a:t> 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24" y="241738"/>
            <a:ext cx="5922978" cy="27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09169" y="478934"/>
            <a:ext cx="8596668" cy="3880773"/>
          </a:xfrm>
        </p:spPr>
        <p:txBody>
          <a:bodyPr/>
          <a:lstStyle/>
          <a:p>
            <a:r>
              <a:rPr lang="sk-SK" dirty="0"/>
              <a:t>Aj my už môžeme začať pracovať s bylinkami</a:t>
            </a:r>
            <a:r>
              <a:rPr lang="sk-SK" dirty="0" smtClean="0"/>
              <a:t>, lebo </a:t>
            </a:r>
            <a:r>
              <a:rPr lang="sk-SK" dirty="0"/>
              <a:t>začínajú rásť </a:t>
            </a:r>
            <a:r>
              <a:rPr lang="sk-SK" dirty="0" smtClean="0"/>
              <a:t>.</a:t>
            </a:r>
          </a:p>
          <a:p>
            <a:r>
              <a:rPr lang="sk-SK" dirty="0" smtClean="0"/>
              <a:t>Zbierať </a:t>
            </a:r>
            <a:r>
              <a:rPr lang="sk-SK" dirty="0"/>
              <a:t>ich môžeme celý </a:t>
            </a:r>
            <a:r>
              <a:rPr lang="sk-SK" dirty="0" smtClean="0"/>
              <a:t>rok - ich </a:t>
            </a:r>
            <a:r>
              <a:rPr lang="sk-SK" dirty="0"/>
              <a:t>korene</a:t>
            </a:r>
            <a:r>
              <a:rPr lang="sk-SK" dirty="0" smtClean="0"/>
              <a:t>, listy</a:t>
            </a:r>
            <a:r>
              <a:rPr lang="sk-SK" dirty="0"/>
              <a:t>, kvety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Môžeme </a:t>
            </a:r>
            <a:r>
              <a:rPr lang="sk-SK" dirty="0"/>
              <a:t>ich </a:t>
            </a:r>
            <a:r>
              <a:rPr lang="sk-SK" dirty="0" smtClean="0"/>
              <a:t>sušiť, macerovať</a:t>
            </a:r>
            <a:r>
              <a:rPr lang="sk-SK" dirty="0"/>
              <a:t>, robiť výluhy, </a:t>
            </a:r>
            <a:r>
              <a:rPr lang="sk-SK" dirty="0" err="1"/>
              <a:t>maste</a:t>
            </a:r>
            <a:r>
              <a:rPr lang="sk-SK" dirty="0" smtClean="0"/>
              <a:t>, čaje</a:t>
            </a:r>
            <a:r>
              <a:rPr lang="sk-SK" dirty="0"/>
              <a:t>, pleťové vody, variť s nimi</a:t>
            </a:r>
            <a:r>
              <a:rPr lang="sk-SK" dirty="0" smtClean="0"/>
              <a:t>.</a:t>
            </a:r>
          </a:p>
          <a:p>
            <a:r>
              <a:rPr lang="sk-SK" dirty="0" smtClean="0"/>
              <a:t>Okrem </a:t>
            </a:r>
            <a:r>
              <a:rPr lang="sk-SK" dirty="0"/>
              <a:t>toho, že tieto produkty sú v obchode drahšie</a:t>
            </a:r>
            <a:r>
              <a:rPr lang="sk-SK" dirty="0" smtClean="0"/>
              <a:t>, lebo </a:t>
            </a:r>
            <a:r>
              <a:rPr lang="sk-SK" dirty="0"/>
              <a:t>sú </a:t>
            </a:r>
            <a:r>
              <a:rPr lang="sk-SK" dirty="0" err="1"/>
              <a:t>hand</a:t>
            </a:r>
            <a:r>
              <a:rPr lang="sk-SK" dirty="0"/>
              <a:t> </a:t>
            </a:r>
            <a:r>
              <a:rPr lang="sk-SK" dirty="0" err="1"/>
              <a:t>made</a:t>
            </a:r>
            <a:r>
              <a:rPr lang="sk-SK" dirty="0" smtClean="0"/>
              <a:t>, sú </a:t>
            </a:r>
            <a:r>
              <a:rPr lang="sk-SK" dirty="0"/>
              <a:t>liečivé a najdôležitejšie </a:t>
            </a:r>
            <a:r>
              <a:rPr lang="sk-SK" dirty="0" smtClean="0"/>
              <a:t>je, že </a:t>
            </a:r>
            <a:r>
              <a:rPr lang="sk-SK" dirty="0"/>
              <a:t>si ich pripravíme sami.</a:t>
            </a:r>
            <a:r>
              <a:rPr lang="sk-SK" b="1" dirty="0"/>
              <a:t>​​​​​​​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1" y="2747679"/>
            <a:ext cx="6290441" cy="41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3045" y="710162"/>
            <a:ext cx="8596668" cy="3880773"/>
          </a:xfrm>
        </p:spPr>
        <p:txBody>
          <a:bodyPr/>
          <a:lstStyle/>
          <a:p>
            <a:r>
              <a:rPr lang="sk-SK" dirty="0"/>
              <a:t>Cez jarné prázdniny možno nájdete na brehu Váhu</a:t>
            </a:r>
            <a:r>
              <a:rPr lang="sk-SK" dirty="0" smtClean="0"/>
              <a:t>, či </a:t>
            </a:r>
            <a:r>
              <a:rPr lang="sk-SK" dirty="0"/>
              <a:t>pri dennej prechádzke v čase </a:t>
            </a:r>
            <a:r>
              <a:rPr lang="sk-SK" dirty="0" err="1"/>
              <a:t>lockdownu</a:t>
            </a:r>
            <a:r>
              <a:rPr lang="sk-SK" dirty="0"/>
              <a:t> čisté miesto s rozkvitnutou púpavou</a:t>
            </a:r>
            <a:r>
              <a:rPr lang="sk-SK" dirty="0" smtClean="0"/>
              <a:t>...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13" y="1642241"/>
            <a:ext cx="7222901" cy="52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2"/>
          <p:cNvSpPr txBox="1">
            <a:spLocks/>
          </p:cNvSpPr>
          <p:nvPr/>
        </p:nvSpPr>
        <p:spPr>
          <a:xfrm>
            <a:off x="383045" y="710162"/>
            <a:ext cx="7184403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A tu je náš prvý </a:t>
            </a:r>
            <a:r>
              <a:rPr lang="sk-SK" dirty="0" smtClean="0">
                <a:latin typeface="Arial Black" panose="020B0A04020102020204" pitchFamily="34" charset="0"/>
              </a:rPr>
              <a:t>recept.....</a:t>
            </a:r>
          </a:p>
          <a:p>
            <a:r>
              <a:rPr lang="sk-SK" b="1" dirty="0" smtClean="0"/>
              <a:t>Najsilnejší olej máte priamo pod nosom: </a:t>
            </a:r>
            <a:r>
              <a:rPr lang="sk-SK" sz="2400" b="1" dirty="0" smtClean="0"/>
              <a:t>Lieči artritídu, rýchle odstráni bolesť kĺbov, bolesti hlavy a ak máte kŕče, už ho nedáte z ruky!  </a:t>
            </a:r>
          </a:p>
          <a:p>
            <a:r>
              <a:rPr lang="sk-SK" dirty="0" smtClean="0"/>
              <a:t>postup: V suchom slnečnom počasí nazbierajte kvety púpavy, nechajte krátko vysušiť na slniečku, aby vyliezli chrobáčiky a následne ich preložte do nádoby... Zalejte kvety púpavy až po vrchol </a:t>
            </a:r>
            <a:r>
              <a:rPr lang="sk-SK" dirty="0" smtClean="0"/>
              <a:t>rastlinným olejom </a:t>
            </a:r>
            <a:r>
              <a:rPr lang="sk-SK" dirty="0" smtClean="0"/>
              <a:t>a zatvorte nádobu. </a:t>
            </a:r>
            <a:r>
              <a:rPr lang="sk-SK" dirty="0" smtClean="0"/>
              <a:t>Dajte </a:t>
            </a:r>
            <a:r>
              <a:rPr lang="sk-SK" dirty="0" smtClean="0"/>
              <a:t>na slnečné miesto na 3 týždne. Keď začnú kvety hnednúť, pretlačte, prefiltrujte olej cez </a:t>
            </a:r>
            <a:r>
              <a:rPr lang="sk-SK" dirty="0" smtClean="0"/>
              <a:t>gázu.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13" y="1492469"/>
            <a:ext cx="4214649" cy="45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193</Words>
  <Application>Microsoft Office PowerPoint</Application>
  <PresentationFormat>Širokouhlá</PresentationFormat>
  <Paragraphs>16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Blackadder ITC</vt:lpstr>
      <vt:lpstr>Brush Script MT</vt:lpstr>
      <vt:lpstr>Snap ITC</vt:lpstr>
      <vt:lpstr>Trebuchet MS</vt:lpstr>
      <vt:lpstr>Wingdings 3</vt:lpstr>
      <vt:lpstr>Fazeta</vt:lpstr>
      <vt:lpstr>Zdravá škola                Bylinka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Ucitel</dc:creator>
  <cp:lastModifiedBy>HP</cp:lastModifiedBy>
  <cp:revision>13</cp:revision>
  <dcterms:created xsi:type="dcterms:W3CDTF">2021-02-25T17:41:04Z</dcterms:created>
  <dcterms:modified xsi:type="dcterms:W3CDTF">2021-02-25T19:25:50Z</dcterms:modified>
</cp:coreProperties>
</file>