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1" r:id="rId5"/>
    <p:sldId id="260" r:id="rId6"/>
    <p:sldId id="258" r:id="rId7"/>
    <p:sldId id="259" r:id="rId8"/>
    <p:sldId id="269" r:id="rId9"/>
    <p:sldId id="263" r:id="rId10"/>
    <p:sldId id="268" r:id="rId11"/>
    <p:sldId id="267" r:id="rId12"/>
    <p:sldId id="266" r:id="rId13"/>
    <p:sldId id="265" r:id="rId14"/>
    <p:sldId id="264" r:id="rId15"/>
    <p:sldId id="275" r:id="rId16"/>
    <p:sldId id="274" r:id="rId17"/>
    <p:sldId id="273" r:id="rId18"/>
    <p:sldId id="272" r:id="rId19"/>
    <p:sldId id="271" r:id="rId20"/>
    <p:sldId id="276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68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165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276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5256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9165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34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58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0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62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05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101F5-2BA4-4666-9A94-92549948B3C1}" type="datetimeFigureOut">
              <a:rPr lang="pl-PL" smtClean="0"/>
              <a:t>2022-02-23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C0A85-049E-441B-A72D-92CE4B5B67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00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W drodze po kompetencje </a:t>
            </a:r>
            <a:br>
              <a:rPr lang="pl-PL" b="1" dirty="0" smtClean="0">
                <a:solidFill>
                  <a:srgbClr val="FF0000"/>
                </a:solidFill>
              </a:rPr>
            </a:br>
            <a:r>
              <a:rPr lang="pl-PL" b="1" dirty="0" smtClean="0">
                <a:solidFill>
                  <a:srgbClr val="FF0000"/>
                </a:solidFill>
              </a:rPr>
              <a:t>w Gminie Udanin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Regionalny Program Operacyjny Województwa Dolnośląskiego na lata 2014 - 2020</a:t>
            </a: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35" y="764704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5472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Zadanie </a:t>
            </a:r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 JĘZYK ANGIELSKI  IV – VIII – ZAJĘCIA ROZWIJAJĄCE </a:t>
            </a:r>
          </a:p>
          <a:p>
            <a:pPr marL="0" indent="0" algn="ctr">
              <a:buNone/>
            </a:pPr>
            <a:r>
              <a:rPr lang="pl-PL" b="1" dirty="0" smtClean="0"/>
              <a:t>2 gr. x 36 h – 16 uczniów</a:t>
            </a:r>
          </a:p>
          <a:p>
            <a:pPr marL="0" indent="0">
              <a:buNone/>
            </a:pPr>
            <a:r>
              <a:rPr lang="pl-PL" b="1" dirty="0" smtClean="0"/>
              <a:t>Cel: rozwijanie zdolności zainteresowania </a:t>
            </a:r>
            <a:r>
              <a:rPr lang="pl-PL" b="1" dirty="0" err="1" smtClean="0"/>
              <a:t>jezykowego</a:t>
            </a:r>
            <a:r>
              <a:rPr lang="pl-PL" b="1" dirty="0" smtClean="0"/>
              <a:t>, poszerzenie słownictwa, poprawienie komunikacji językowej</a:t>
            </a:r>
            <a:endParaRPr lang="pl-PL" b="1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945" y="260648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043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Zadanie </a:t>
            </a:r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JĘZYK ANGIELSKI – I – III – POZNAJĘ ŚWIAT</a:t>
            </a:r>
          </a:p>
          <a:p>
            <a:pPr marL="0" indent="0" algn="ctr">
              <a:buNone/>
            </a:pPr>
            <a:r>
              <a:rPr lang="pl-PL" b="1" dirty="0" smtClean="0"/>
              <a:t>2 gr. x 36 h – 16 uczniów </a:t>
            </a:r>
          </a:p>
          <a:p>
            <a:pPr marL="0" indent="0">
              <a:buNone/>
            </a:pPr>
            <a:r>
              <a:rPr lang="pl-PL" b="1" dirty="0" smtClean="0"/>
              <a:t>Cel: uzupełnienie braków w wiadomościach i umiejętnościach; zachęcenie uczniów do nauki języków obcych.</a:t>
            </a:r>
          </a:p>
          <a:p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441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MATEMATYKA  IV – VIII -  ZAJĘCIA WYRÓWAWCZE</a:t>
            </a:r>
          </a:p>
          <a:p>
            <a:pPr marL="0" indent="0" algn="ctr">
              <a:buNone/>
            </a:pPr>
            <a:r>
              <a:rPr lang="pl-PL" b="1" dirty="0" smtClean="0"/>
              <a:t>– 3 gr. x 36 h - 24 UCZNIÓW</a:t>
            </a:r>
          </a:p>
          <a:p>
            <a:pPr marL="0" indent="0">
              <a:buNone/>
            </a:pPr>
            <a:r>
              <a:rPr lang="pl-PL" b="1" dirty="0" smtClean="0"/>
              <a:t>Cel: uzupełnienie braków w wiadomościach i umiejętnościach matematycznych;  stosowanie umiejętności matematycznych w praktyce;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88753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MATEMATYKA IV – VIII –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ZAJĘCIA ROZWIJAJĄCE</a:t>
            </a:r>
          </a:p>
          <a:p>
            <a:pPr algn="ctr"/>
            <a:r>
              <a:rPr lang="pl-PL" b="1" dirty="0" smtClean="0"/>
              <a:t>2 gr. x 36h – 14 uczniów </a:t>
            </a:r>
          </a:p>
          <a:p>
            <a:pPr marL="0" indent="0">
              <a:buNone/>
            </a:pPr>
            <a:r>
              <a:rPr lang="pl-PL" b="1" dirty="0" smtClean="0"/>
              <a:t>Cel:  rozwój potencjału uczniów zdolnych; kształtowanie myślenia twórczego, rozwój oryginalności rozumowań, rozwój zainteresowań matematycznych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7629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ZAJĘCIA ROZWIJAJĄCE </a:t>
            </a:r>
          </a:p>
          <a:p>
            <a:pPr marL="0" indent="0">
              <a:buNone/>
            </a:pP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b="1" dirty="0" smtClean="0">
                <a:solidFill>
                  <a:srgbClr val="FF0000"/>
                </a:solidFill>
              </a:rPr>
              <a:t>BIOLOGIA – </a:t>
            </a:r>
            <a:r>
              <a:rPr lang="pl-PL" b="1" dirty="0" smtClean="0"/>
              <a:t>1 gr. x 36 h – 6 uczniów;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Fizyka – </a:t>
            </a:r>
            <a:r>
              <a:rPr lang="pl-PL" b="1" dirty="0" smtClean="0"/>
              <a:t>1gr. – x 36h – 6 uczniów;</a:t>
            </a:r>
          </a:p>
          <a:p>
            <a:r>
              <a:rPr lang="pl-PL" b="1" dirty="0" smtClean="0">
                <a:solidFill>
                  <a:srgbClr val="FF0000"/>
                </a:solidFill>
              </a:rPr>
              <a:t>Chemia – </a:t>
            </a:r>
            <a:r>
              <a:rPr lang="pl-PL" b="1" dirty="0" smtClean="0"/>
              <a:t>1 gr. x 36 h – 6 uczniów</a:t>
            </a:r>
          </a:p>
          <a:p>
            <a:pPr marL="0" indent="0">
              <a:buNone/>
            </a:pPr>
            <a:r>
              <a:rPr lang="pl-PL" b="1" dirty="0" smtClean="0"/>
              <a:t>Cel: wspieranie ucznia zdolnego, rozwój zainteresowań; kształcenie umiejętności rozwiązań nietypowych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713697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KLUBIK MAŁEGO MATEMATYKA – I – III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1 gr. x </a:t>
            </a:r>
            <a:r>
              <a:rPr lang="pl-PL" b="1" dirty="0" smtClean="0">
                <a:solidFill>
                  <a:srgbClr val="FF0000"/>
                </a:solidFill>
              </a:rPr>
              <a:t>60</a:t>
            </a:r>
            <a:r>
              <a:rPr lang="pl-PL" b="1" dirty="0" smtClean="0"/>
              <a:t> h – 8 uczniów </a:t>
            </a:r>
          </a:p>
          <a:p>
            <a:pPr marL="0" indent="0">
              <a:buNone/>
            </a:pPr>
            <a:r>
              <a:rPr lang="pl-PL" b="1" dirty="0" smtClean="0"/>
              <a:t>Cel:  wyrównywanie szans edukacyjnych; wspomaganie rozwoju ucznia;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67887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08112"/>
          </a:xfrm>
        </p:spPr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CIEKAWI ŚWIATA – 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EDUKACJA PRZYRODNICZA (I – III)</a:t>
            </a:r>
          </a:p>
          <a:p>
            <a:pPr marL="0" indent="0" algn="ctr">
              <a:buNone/>
            </a:pPr>
            <a:r>
              <a:rPr lang="pl-PL" b="1" dirty="0" smtClean="0"/>
              <a:t>1 gr. x </a:t>
            </a:r>
            <a:r>
              <a:rPr lang="pl-PL" b="1" dirty="0" smtClean="0">
                <a:solidFill>
                  <a:srgbClr val="FF0000"/>
                </a:solidFill>
              </a:rPr>
              <a:t>60 </a:t>
            </a:r>
            <a:r>
              <a:rPr lang="pl-PL" b="1" dirty="0" smtClean="0"/>
              <a:t>h – 8 uczniów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 smtClean="0"/>
              <a:t>Cel: wspomaganie wszechstronnego i harmonijnego rozwoju ucznia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90496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UMIEJĘTNOŚĆ UCZENIA SIĘ</a:t>
            </a: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 (IV – VIII)</a:t>
            </a:r>
          </a:p>
          <a:p>
            <a:pPr marL="0" indent="0" algn="ctr">
              <a:buNone/>
            </a:pPr>
            <a:r>
              <a:rPr lang="pl-PL" b="1" dirty="0" smtClean="0"/>
              <a:t>1 gr. x 36 h – 8 uczniów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 smtClean="0"/>
              <a:t>Cel: kształcenie umiejętności wykorzystania metod uczenia się, rozwijanie motywacji do nauki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63397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ĆWICZ UMYSŁ   (I – III) </a:t>
            </a:r>
          </a:p>
          <a:p>
            <a:pPr marL="0" indent="0" algn="ctr">
              <a:buNone/>
            </a:pPr>
            <a:r>
              <a:rPr lang="pl-PL" b="1" dirty="0" smtClean="0"/>
              <a:t>1 gr. x 36 h – 8 uczniów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Cel: kształcenie umiejętności wykorzystania metod uczenia się, rozwijanie motywacji do nauki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85671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Realizacja zajęć w formie wycieczek edukacyjnych - 4 wyjazdy – 84 uczniów/ 1 wyjazd ( V – VI 2022 i IX – X 2022)</a:t>
            </a:r>
          </a:p>
          <a:p>
            <a:r>
              <a:rPr lang="pl-PL" b="1" dirty="0" smtClean="0"/>
              <a:t>Ogród Botaniczny UW – (bilety wstępu, transport, przewodnik, wyżywienie)</a:t>
            </a:r>
          </a:p>
          <a:p>
            <a:r>
              <a:rPr lang="pl-PL" b="1" dirty="0" smtClean="0"/>
              <a:t>ZOO – Wrocław – bilety wstępu, warsztaty edukacyjne, transport, wyżywienie;</a:t>
            </a:r>
          </a:p>
          <a:p>
            <a:r>
              <a:rPr lang="pl-PL" b="1" dirty="0" err="1" smtClean="0"/>
              <a:t>ExploraPark</a:t>
            </a:r>
            <a:r>
              <a:rPr lang="pl-PL" b="1" dirty="0" smtClean="0"/>
              <a:t> -  Wałbrzych – transport, wyżywienie, bilety;</a:t>
            </a:r>
          </a:p>
          <a:p>
            <a:r>
              <a:rPr lang="pl-PL" b="1" dirty="0" err="1" smtClean="0"/>
              <a:t>Hydropolis</a:t>
            </a:r>
            <a:r>
              <a:rPr lang="pl-PL" b="1" dirty="0" smtClean="0"/>
              <a:t> – Wrocław – bilety wstępu, transport, wyżywienie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6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Nr i nazwa Działania</a:t>
            </a:r>
          </a:p>
          <a:p>
            <a:pPr algn="ctr"/>
            <a:r>
              <a:rPr lang="pl-PL" dirty="0" smtClean="0"/>
              <a:t>10.2.1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Zapewnienie równego dostępu do wysokiej jakości edukacji podstawowej, gimnazjalnej i ponadgimnazjalnej – konkursy horyzontalne</a:t>
            </a: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441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3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rgbClr val="FF0000"/>
                </a:solidFill>
              </a:rPr>
              <a:t>ZAJĘCIA KORECYJNO – KOMPENSACYJNE</a:t>
            </a:r>
          </a:p>
          <a:p>
            <a:pPr marL="0" indent="0" algn="ctr">
              <a:buNone/>
            </a:pPr>
            <a:r>
              <a:rPr lang="pl-PL" b="1" dirty="0"/>
              <a:t> </a:t>
            </a:r>
            <a:r>
              <a:rPr lang="pl-PL" b="1" dirty="0" smtClean="0"/>
              <a:t>5 gr. x 30 h – 15 uczniów;</a:t>
            </a:r>
          </a:p>
          <a:p>
            <a:pPr marL="0" indent="0" algn="ctr">
              <a:buNone/>
            </a:pPr>
            <a:endParaRPr lang="pl-PL" b="1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ZAJĘCIA LOGOPEDYCZNE</a:t>
            </a:r>
          </a:p>
          <a:p>
            <a:pPr marL="0" indent="0" algn="ctr">
              <a:buNone/>
            </a:pPr>
            <a:r>
              <a:rPr lang="pl-PL" b="1" dirty="0" smtClean="0"/>
              <a:t>3 gr. x 30 h – 12 uczniów;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b="1" dirty="0" smtClean="0">
                <a:solidFill>
                  <a:srgbClr val="FF0000"/>
                </a:solidFill>
              </a:rPr>
              <a:t>ZAJĘCIA TERAPEUTYCZNE</a:t>
            </a:r>
          </a:p>
          <a:p>
            <a:pPr marL="0" indent="0" algn="ctr">
              <a:buNone/>
            </a:pPr>
            <a:r>
              <a:rPr lang="pl-PL" b="1" dirty="0" smtClean="0"/>
              <a:t>2 gr. x 30 h – 10 uczniów.</a:t>
            </a:r>
          </a:p>
          <a:p>
            <a:endParaRPr lang="pl-PL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19026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Zadanie 4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>
                <a:solidFill>
                  <a:srgbClr val="FF0000"/>
                </a:solidFill>
              </a:rPr>
              <a:t>INDYWIDUALNE ZAJĘCIE PSYCHOLOGICZNO – PEDAGOGICZNE</a:t>
            </a:r>
          </a:p>
          <a:p>
            <a:pPr marL="0" indent="0" algn="ctr">
              <a:buNone/>
            </a:pPr>
            <a:r>
              <a:rPr lang="pl-PL" b="1" dirty="0" smtClean="0"/>
              <a:t>3 uczniów x 10 h/osoba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111122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Pomoce dydaktyczne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Zgodnie z wytycznymi konkursu– drobne, tzw. nietrwałe, m.in.:</a:t>
            </a:r>
          </a:p>
          <a:p>
            <a:r>
              <a:rPr lang="pl-PL" b="1" dirty="0" smtClean="0"/>
              <a:t>Zestaw nasion, zestaw do samodzielnej uprawy herbatek;</a:t>
            </a:r>
          </a:p>
          <a:p>
            <a:r>
              <a:rPr lang="pl-PL" b="1" dirty="0" smtClean="0"/>
              <a:t>Klocki </a:t>
            </a:r>
            <a:r>
              <a:rPr lang="pl-PL" b="1" dirty="0" err="1" smtClean="0"/>
              <a:t>Dienesa</a:t>
            </a:r>
            <a:r>
              <a:rPr lang="pl-PL" b="1" dirty="0" smtClean="0"/>
              <a:t>, edukacyjna gra </a:t>
            </a:r>
            <a:r>
              <a:rPr lang="pl-PL" b="1" dirty="0" err="1" smtClean="0"/>
              <a:t>Memo</a:t>
            </a:r>
            <a:r>
              <a:rPr lang="pl-PL" b="1" dirty="0" smtClean="0"/>
              <a:t> – literki, karty do gry Piotruś; Aleksander – orientuj się, </a:t>
            </a:r>
            <a:r>
              <a:rPr lang="pl-PL" b="1" dirty="0" err="1" smtClean="0"/>
              <a:t>Abino</a:t>
            </a:r>
            <a:r>
              <a:rPr lang="pl-PL" b="1" dirty="0" smtClean="0"/>
              <a:t> Porachunki, </a:t>
            </a:r>
          </a:p>
          <a:p>
            <a:r>
              <a:rPr lang="pl-PL" b="1" dirty="0" smtClean="0"/>
              <a:t>Rękawiczki jednorazowe, odczynniki chemiczne;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911368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Pomoce dydaktyczne c.d.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Artykuły spożywcze i biologiczne;</a:t>
            </a:r>
          </a:p>
          <a:p>
            <a:r>
              <a:rPr lang="pl-PL" b="1" dirty="0" smtClean="0"/>
              <a:t>Pipety Pasteura, piłeczki pingpongowe, słomki plastykowe, balony, kubeczki plastykowe, plastelina,</a:t>
            </a:r>
          </a:p>
          <a:p>
            <a:r>
              <a:rPr lang="pl-PL" b="1" dirty="0" smtClean="0"/>
              <a:t>PUS: Rusz głową, zabawy matematyczne, liczę w pamięci, Dyslektyczne potyczki, zestaw kontrolny, ;</a:t>
            </a:r>
          </a:p>
          <a:p>
            <a:r>
              <a:rPr lang="pl-PL" b="1" dirty="0" smtClean="0"/>
              <a:t>Czytam z Bratkiem, 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11861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Pomoce dydaktyczne c.d.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Dłonie i stopy z różnymi fakturami;</a:t>
            </a:r>
          </a:p>
          <a:p>
            <a:r>
              <a:rPr lang="pl-PL" b="1" dirty="0" smtClean="0"/>
              <a:t>Sensoryczne kamienie, </a:t>
            </a:r>
          </a:p>
          <a:p>
            <a:r>
              <a:rPr lang="pl-PL" b="1" dirty="0" smtClean="0"/>
              <a:t>Klamerkowe części mowy, klamerkowe zadania – wyrazy, cyfry</a:t>
            </a:r>
          </a:p>
          <a:p>
            <a:r>
              <a:rPr lang="pl-PL" b="1" dirty="0" smtClean="0"/>
              <a:t>Kuferek pomocy dydaktycznych – kalejdoskop ucznia;</a:t>
            </a:r>
          </a:p>
          <a:p>
            <a:r>
              <a:rPr lang="pl-PL" b="1" dirty="0" smtClean="0"/>
              <a:t>Drewniane patyczki do nauki liczenia Vigo Toys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562069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Dokumentacja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Dziennik zajęć z listą obecności z podaniem dat, miejsca, godzin oraz zakresu tematycznego – podpis prowadzącego;</a:t>
            </a:r>
          </a:p>
          <a:p>
            <a:r>
              <a:rPr lang="pl-PL" dirty="0" smtClean="0"/>
              <a:t>Lista obecności ;</a:t>
            </a:r>
          </a:p>
          <a:p>
            <a:r>
              <a:rPr lang="pl-PL" dirty="0" smtClean="0"/>
              <a:t>Raport nauczyciela prowadzącego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97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Zakres </a:t>
            </a:r>
            <a:r>
              <a:rPr lang="pl-PL" b="1" dirty="0" smtClean="0"/>
              <a:t>interwencji (dominujący)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Ograniczenie i zapobieganie przedwczesnemu kończeniu nauki, zapewnienie równego dostępu do dobrej jakości wczesnej edukacji elementarnej oraz kształcenia podstawowego, gimnazjalnego i ponadgimnazjalnego, z uwzględnieniem formalnych, nieformalnych i </a:t>
            </a:r>
            <a:r>
              <a:rPr lang="pl-PL" dirty="0" err="1" smtClean="0"/>
              <a:t>pozaformalnych</a:t>
            </a:r>
            <a:r>
              <a:rPr lang="pl-PL" dirty="0" smtClean="0"/>
              <a:t> ścieżek kształcenia umożliwiających ponowne podjęcie kształcenia i szkolenia.</a:t>
            </a: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589" y="260648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421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909170"/>
            <a:ext cx="8229600" cy="1143000"/>
          </a:xfrm>
        </p:spPr>
        <p:txBody>
          <a:bodyPr/>
          <a:lstStyle/>
          <a:p>
            <a:r>
              <a:rPr lang="pl-PL" b="1" dirty="0" smtClean="0"/>
              <a:t>Okres realizacji projektu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sz="4800" b="1" dirty="0" smtClean="0">
                <a:solidFill>
                  <a:srgbClr val="FF0000"/>
                </a:solidFill>
              </a:rPr>
              <a:t>01.02.2022r. – 31.01. 2023r.</a:t>
            </a:r>
            <a:endParaRPr lang="pl-PL" sz="4800" b="1" dirty="0">
              <a:solidFill>
                <a:srgbClr val="FF0000"/>
              </a:solidFill>
            </a:endParaRPr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823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Wartość </a:t>
            </a:r>
            <a:r>
              <a:rPr lang="pl-PL" b="1" dirty="0" smtClean="0"/>
              <a:t>projektu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Całkowita wartość projektu:  474 002, 30PLN</a:t>
            </a:r>
          </a:p>
          <a:p>
            <a:endParaRPr lang="pl-PL" b="1" dirty="0"/>
          </a:p>
          <a:p>
            <a:r>
              <a:rPr lang="pl-PL" b="1" dirty="0" smtClean="0">
                <a:solidFill>
                  <a:srgbClr val="FF0000"/>
                </a:solidFill>
              </a:rPr>
              <a:t>Kwota dofinansowania: 400 602,30 PLN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640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9953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Cel </a:t>
            </a:r>
            <a:r>
              <a:rPr lang="pl-PL" b="1" dirty="0" smtClean="0"/>
              <a:t>główny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dirty="0" smtClean="0"/>
              <a:t>Zniwelowanie negatywnych skutków wywołanych epidemią COVID – 19, w tym deficytów spowodowanych długotrwałą nauką zdalną, poprzez podniesienie kompetencji kluczowych i umiejętności uniwersalnych u 220 uczniów spośród 244 objętych wsparciem w ramach projektu w okresie od 01.02.2022r do 31.01.2023r.</a:t>
            </a: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8718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064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Zadania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Realizacja zajęć w zakresie kształtowania kompetencji kluczowych i umiejętności uniwersalnych niezbędnych na rynku pracy w SP w Ujeździe Górnym;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Realizacja zajęć organizowanych poza szkołą dla uczniów kształcących kompetencje kluczowe w SP w Ujeździe Górnym;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Wsparcie w zakresie indywidualizacji pracy z uczniem ze specjalnymi potrzebami rozwojowymi  i edukacyjnymi w SP w Ujeździe Górnym;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Opieka </a:t>
            </a:r>
            <a:r>
              <a:rPr lang="pl-PL" dirty="0" err="1" smtClean="0"/>
              <a:t>psychologiczno</a:t>
            </a:r>
            <a:r>
              <a:rPr lang="pl-PL" dirty="0" smtClean="0"/>
              <a:t> – pedagogiczna dla uczniów w SP w Ujeździe Górnym.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65" y="266056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89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Zadanie </a:t>
            </a:r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02.2022r – pierwsza rekrutacja;</a:t>
            </a:r>
          </a:p>
          <a:p>
            <a:r>
              <a:rPr lang="pl-PL" dirty="0" smtClean="0"/>
              <a:t>09.2022r. – rekrutacja uzupełniająca;</a:t>
            </a:r>
          </a:p>
          <a:p>
            <a:r>
              <a:rPr lang="pl-PL" dirty="0" smtClean="0"/>
              <a:t>02. 2022r – 31.01.2023r. – realizacja zajęć;</a:t>
            </a:r>
          </a:p>
          <a:p>
            <a:r>
              <a:rPr lang="pl-PL" dirty="0" smtClean="0"/>
              <a:t>1 x w tygodniu;</a:t>
            </a:r>
          </a:p>
          <a:p>
            <a:r>
              <a:rPr lang="pl-PL" dirty="0" smtClean="0"/>
              <a:t>Uczniowie mogą korzystać z więcej niż jednej formy wsparcia</a:t>
            </a:r>
            <a:endParaRPr lang="pl-PL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65" y="332656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79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Zadanie </a:t>
            </a:r>
            <a:r>
              <a:rPr lang="pl-PL" b="1" dirty="0" smtClean="0"/>
              <a:t>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JĘZYK ANGIELSKI – IV – VIII - ZAJĘCIA WYRÓWNAWCZE </a:t>
            </a:r>
          </a:p>
          <a:p>
            <a:pPr marL="0" indent="0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3 gr. x 36 h – 20 uczniów</a:t>
            </a:r>
          </a:p>
          <a:p>
            <a:pPr marL="0" indent="0">
              <a:buNone/>
            </a:pPr>
            <a:r>
              <a:rPr lang="pl-PL" b="1" dirty="0" smtClean="0"/>
              <a:t>Cel: poszerzenie słownictwa, poprawa komunikacji językowej, wyrównanie braków w wiadomościach i umiejętnościach</a:t>
            </a:r>
            <a:endParaRPr lang="pl-PL" b="1" dirty="0"/>
          </a:p>
        </p:txBody>
      </p:sp>
      <p:pic>
        <p:nvPicPr>
          <p:cNvPr id="4" name="Obraz 3" descr="FE_PR-DS-UE_EFS-poziom-PL-blac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8640"/>
            <a:ext cx="5614670" cy="67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65681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874</Words>
  <Application>Microsoft Office PowerPoint</Application>
  <PresentationFormat>Pokaz na ekranie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W drodze po kompetencje  w Gminie Udanin</vt:lpstr>
      <vt:lpstr>Prezentacja programu PowerPoint</vt:lpstr>
      <vt:lpstr> Zakres interwencji (dominujący)</vt:lpstr>
      <vt:lpstr>Okres realizacji projektu</vt:lpstr>
      <vt:lpstr> Wartość projektu</vt:lpstr>
      <vt:lpstr> Cel główny</vt:lpstr>
      <vt:lpstr> Zadania</vt:lpstr>
      <vt:lpstr> Zadanie 1</vt:lpstr>
      <vt:lpstr> Zadanie 1</vt:lpstr>
      <vt:lpstr> Zadanie 1</vt:lpstr>
      <vt:lpstr> Zadanie 1</vt:lpstr>
      <vt:lpstr>Zadanie 1</vt:lpstr>
      <vt:lpstr>Zadanie 1</vt:lpstr>
      <vt:lpstr>Zadanie 1</vt:lpstr>
      <vt:lpstr>Zadanie 1</vt:lpstr>
      <vt:lpstr>Zadanie 1</vt:lpstr>
      <vt:lpstr>Zadanie 1</vt:lpstr>
      <vt:lpstr>Zadanie 1</vt:lpstr>
      <vt:lpstr>Zadanie 2</vt:lpstr>
      <vt:lpstr>Zadanie 3</vt:lpstr>
      <vt:lpstr>Zadanie 4</vt:lpstr>
      <vt:lpstr>Pomoce dydaktyczne</vt:lpstr>
      <vt:lpstr>Pomoce dydaktyczne c.d.</vt:lpstr>
      <vt:lpstr>Pomoce dydaktyczne c.d.</vt:lpstr>
      <vt:lpstr>Dokumentacja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drodze po kompetencje  w Gminie Udanin</dc:title>
  <dc:creator>admin</dc:creator>
  <cp:lastModifiedBy>admin</cp:lastModifiedBy>
  <cp:revision>24</cp:revision>
  <dcterms:created xsi:type="dcterms:W3CDTF">2022-01-18T08:19:01Z</dcterms:created>
  <dcterms:modified xsi:type="dcterms:W3CDTF">2022-02-23T08:39:32Z</dcterms:modified>
</cp:coreProperties>
</file>