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5" r:id="rId4"/>
    <p:sldId id="267" r:id="rId5"/>
    <p:sldId id="260" r:id="rId6"/>
    <p:sldId id="279" r:id="rId7"/>
    <p:sldId id="277" r:id="rId8"/>
    <p:sldId id="278" r:id="rId9"/>
    <p:sldId id="261" r:id="rId10"/>
    <p:sldId id="273" r:id="rId11"/>
    <p:sldId id="282" r:id="rId12"/>
    <p:sldId id="272" r:id="rId13"/>
    <p:sldId id="283" r:id="rId14"/>
    <p:sldId id="28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icia" initials="R" lastIdx="2" clrIdx="0">
    <p:extLst>
      <p:ext uri="{19B8F6BF-5375-455C-9EA6-DF929625EA0E}">
        <p15:presenceInfo xmlns:p15="http://schemas.microsoft.com/office/powerpoint/2012/main" userId="Rodic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4T11:35:53.831" idx="2">
    <p:pos x="2609" y="1033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8B3CE7-8509-42A4-AAE0-EF0E0DEB1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sk-SK" sz="8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8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8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8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8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8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8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8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8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Vytvorenie </a:t>
            </a:r>
            <a:r>
              <a:rPr lang="sk-SK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predstavy o veľkých číslach - opakovanie</a:t>
            </a:r>
            <a:br>
              <a:rPr lang="sk-SK" sz="8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sz="8000" b="1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3D3DEC-8047-4095-AFA6-379D38CD75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Mgr. R. </a:t>
            </a:r>
            <a:r>
              <a:rPr lang="sk-SK" dirty="0" err="1" smtClean="0"/>
              <a:t>Vrabcová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2604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49FDB5-9AAA-4FC1-AE55-DA410C0F87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4000"/>
                    </a14:imgEffect>
                    <a14:imgEffect>
                      <a14:saturation sat="128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52368"/>
          <a:stretch/>
        </p:blipFill>
        <p:spPr>
          <a:xfrm>
            <a:off x="5629665" y="5123330"/>
            <a:ext cx="6118434" cy="1544542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C17C6-EDB7-4901-BC48-5B65E02C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463" y="267467"/>
            <a:ext cx="9723893" cy="1601703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Rozklad čísla v desiatkovej sústave </a:t>
            </a:r>
            <a:br>
              <a:rPr lang="sk-SK" b="1" dirty="0"/>
            </a:br>
            <a:r>
              <a:rPr lang="sk-SK" b="1" dirty="0"/>
              <a:t> = Rozvinutý zápis čísla - úplný a neúplný </a:t>
            </a:r>
            <a:br>
              <a:rPr lang="sk-SK" b="1" dirty="0"/>
            </a:br>
            <a:r>
              <a:rPr lang="sk-S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1A341D-D93F-4506-9046-4150C181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580148"/>
            <a:ext cx="10895012" cy="12003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k-SK" sz="2400" dirty="0"/>
              <a:t>a)   </a:t>
            </a:r>
            <a:r>
              <a:rPr lang="sk-SK" sz="2400" b="1" dirty="0"/>
              <a:t>Úplný </a:t>
            </a:r>
            <a:r>
              <a:rPr lang="sk-SK" sz="2400" dirty="0"/>
              <a:t>rozvinutý zápis čísla</a:t>
            </a:r>
            <a:r>
              <a:rPr lang="sk-SK" sz="2400" b="1" dirty="0"/>
              <a:t> ( aj s nulami  -</a:t>
            </a:r>
            <a:r>
              <a:rPr lang="sk-SK" sz="2400" b="0" i="0" dirty="0">
                <a:effectLst/>
                <a:latin typeface="proxima-nova"/>
              </a:rPr>
              <a:t> sú v ňom všetky číslice daného čísla zapísané od najvyššieho číselného rádu po najnižší</a:t>
            </a:r>
            <a:r>
              <a:rPr lang="sk-SK" sz="2400" b="1" dirty="0"/>
              <a:t>)</a:t>
            </a:r>
          </a:p>
          <a:p>
            <a:pPr lvl="1"/>
            <a:r>
              <a:rPr lang="sk-SK" sz="2400" dirty="0"/>
              <a:t>801 409 = 8.100 000 + 0.10 000 + 1. 1 000  + 4.100 + 0.10 + 9.1</a:t>
            </a:r>
            <a:r>
              <a:rPr lang="sk-SK" dirty="0"/>
              <a:t> </a:t>
            </a: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B3B0523-75A5-43EE-A005-BFF1C81EEF3A}"/>
              </a:ext>
            </a:extLst>
          </p:cNvPr>
          <p:cNvSpPr txBox="1"/>
          <p:nvPr/>
        </p:nvSpPr>
        <p:spPr>
          <a:xfrm>
            <a:off x="687386" y="2906850"/>
            <a:ext cx="1073696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k-SK" sz="2200" dirty="0"/>
              <a:t>b)   </a:t>
            </a:r>
            <a:r>
              <a:rPr lang="sk-SK" sz="2200" b="1" dirty="0"/>
              <a:t>Neúplný </a:t>
            </a:r>
            <a:r>
              <a:rPr lang="sk-SK" sz="2200" dirty="0"/>
              <a:t>rozvinutý zápis čísla </a:t>
            </a:r>
            <a:r>
              <a:rPr lang="sk-SK" sz="2200" b="1" dirty="0"/>
              <a:t>( bez núl  -</a:t>
            </a:r>
            <a:r>
              <a:rPr lang="pt-BR" sz="2200" b="0" i="0" dirty="0">
                <a:effectLst/>
                <a:latin typeface="proxima-nova"/>
              </a:rPr>
              <a:t> rády s číslicou 0 vynecháme</a:t>
            </a:r>
            <a:r>
              <a:rPr lang="sk-SK" sz="2200" b="1" dirty="0"/>
              <a:t>)</a:t>
            </a:r>
          </a:p>
          <a:p>
            <a:pPr lvl="1"/>
            <a:r>
              <a:rPr lang="sk-SK" sz="2200" dirty="0"/>
              <a:t> 801 409 = 8.100 000 + 1. 1 000  + 4.100 +  9.1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C4754CA-53F2-4C6B-8E71-A932EB1ACFFD}"/>
              </a:ext>
            </a:extLst>
          </p:cNvPr>
          <p:cNvSpPr txBox="1"/>
          <p:nvPr/>
        </p:nvSpPr>
        <p:spPr>
          <a:xfrm>
            <a:off x="679239" y="4077523"/>
            <a:ext cx="1081475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k-SK" sz="2200" dirty="0"/>
              <a:t> </a:t>
            </a:r>
            <a:r>
              <a:rPr lang="sk-SK" sz="2200" b="1" dirty="0">
                <a:solidFill>
                  <a:srgbClr val="00B050"/>
                </a:solidFill>
              </a:rPr>
              <a:t>Skrátený</a:t>
            </a:r>
            <a:r>
              <a:rPr lang="sk-SK" sz="2200" b="1" dirty="0"/>
              <a:t> tvar čísla </a:t>
            </a:r>
            <a:r>
              <a:rPr lang="sk-SK" sz="2200" dirty="0"/>
              <a:t>( z </a:t>
            </a:r>
            <a:r>
              <a:rPr lang="sk-SK" sz="2200" dirty="0">
                <a:solidFill>
                  <a:srgbClr val="FF0000"/>
                </a:solidFill>
              </a:rPr>
              <a:t>neúplného zápisu čísla</a:t>
            </a:r>
            <a:r>
              <a:rPr lang="sk-SK" sz="2200" dirty="0"/>
              <a:t>)</a:t>
            </a:r>
          </a:p>
          <a:p>
            <a:r>
              <a:rPr lang="sk-SK" sz="2200" b="1" dirty="0"/>
              <a:t> </a:t>
            </a:r>
            <a:r>
              <a:rPr lang="sk-SK" sz="2200" b="1" dirty="0">
                <a:solidFill>
                  <a:srgbClr val="FF0000"/>
                </a:solidFill>
              </a:rPr>
              <a:t>6.1 000 000 + 2. 100 000 + 3.100 + 7.10 + 4.1 </a:t>
            </a:r>
          </a:p>
          <a:p>
            <a:pPr marL="0" indent="0">
              <a:buNone/>
            </a:pPr>
            <a:r>
              <a:rPr lang="sk-SK" sz="2200" dirty="0"/>
              <a:t>	= 6 000 000 + 200 000 + 300 + 70 + 4 </a:t>
            </a:r>
          </a:p>
          <a:p>
            <a:pPr marL="457200" lvl="1" indent="0">
              <a:buNone/>
            </a:pPr>
            <a:r>
              <a:rPr lang="sk-SK" sz="2200" dirty="0"/>
              <a:t>= </a:t>
            </a:r>
            <a:r>
              <a:rPr lang="sk-SK" sz="2200" b="1" dirty="0">
                <a:solidFill>
                  <a:srgbClr val="00B050"/>
                </a:solidFill>
              </a:rPr>
              <a:t>6 200 374</a:t>
            </a:r>
          </a:p>
        </p:txBody>
      </p:sp>
    </p:spTree>
    <p:extLst>
      <p:ext uri="{BB962C8B-B14F-4D97-AF65-F5344CB8AC3E}">
        <p14:creationId xmlns:p14="http://schemas.microsoft.com/office/powerpoint/2010/main" val="361250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23109C42-8E4B-495F-8F58-121DC58C747B}"/>
              </a:ext>
            </a:extLst>
          </p:cNvPr>
          <p:cNvSpPr txBox="1"/>
          <p:nvPr/>
        </p:nvSpPr>
        <p:spPr>
          <a:xfrm>
            <a:off x="1990165" y="450828"/>
            <a:ext cx="9566755" cy="3227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sk-SK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Napíš čísla, ktoré majú:  			Hra myslím si číslo </a:t>
            </a:r>
            <a:endParaRPr lang="sk-SK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arenR"/>
            </a:pP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tisícok, 2 stovky, 3 jednotky</a:t>
            </a: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lphaLcParenR"/>
            </a:pP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miliónov, 6 </a:t>
            </a:r>
            <a:r>
              <a:rPr lang="sk-SK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desaťtisícok</a:t>
            </a: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 tisícky, </a:t>
            </a:r>
          </a:p>
          <a:p>
            <a:pPr lvl="0">
              <a:lnSpc>
                <a:spcPct val="150000"/>
              </a:lnSpc>
            </a:pP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desiatok, 9 jednotiek</a:t>
            </a: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miliardy, 7 </a:t>
            </a:r>
            <a:r>
              <a:rPr lang="sk-SK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stotisícok</a:t>
            </a: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6 stoviek, </a:t>
            </a:r>
            <a:b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desiatky, 1 jednotku</a:t>
            </a: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1E50C3A-6436-45E6-8B9F-B4787CD14DA7}"/>
              </a:ext>
            </a:extLst>
          </p:cNvPr>
          <p:cNvSpPr txBox="1"/>
          <p:nvPr/>
        </p:nvSpPr>
        <p:spPr>
          <a:xfrm>
            <a:off x="2147356" y="3812038"/>
            <a:ext cx="9002806" cy="304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</a:pPr>
            <a:r>
              <a:rPr lang="sk-SK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Vypíš </a:t>
            </a:r>
            <a:r>
              <a:rPr lang="sk-SK" sz="24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desaťtisícky</a:t>
            </a:r>
            <a:r>
              <a:rPr lang="sk-SK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 uvedených čísel:</a:t>
            </a:r>
            <a:endParaRPr lang="sk-SK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124 547 100</a:t>
            </a: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5 295 006</a:t>
            </a: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148 457 </a:t>
            </a: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lphaLcParenR"/>
            </a:pP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12 540</a:t>
            </a: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lphaLcParenR"/>
            </a:pPr>
            <a:r>
              <a:rPr lang="sk-SK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1 000 001</a:t>
            </a: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8427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C17C6-EDB7-4901-BC48-5B65E02C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13" y="12603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sk-S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Počítanie po </a:t>
            </a:r>
            <a:r>
              <a:rPr lang="sk-SK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desaťtisícoch</a:t>
            </a:r>
            <a:r>
              <a:rPr lang="sk-S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tisícoch, stovkách   </a:t>
            </a:r>
            <a:br>
              <a:rPr lang="sk-S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1A341D-D93F-4506-9046-4150C181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463" y="1580147"/>
            <a:ext cx="9804149" cy="433107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49FDB5-9AAA-4FC1-AE55-DA410C0F8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368"/>
          <a:stretch/>
        </p:blipFill>
        <p:spPr>
          <a:xfrm rot="5400000">
            <a:off x="7820870" y="2635519"/>
            <a:ext cx="6286478" cy="15869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D01CDA8-E446-4238-A6DC-E141C634E3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864"/>
          <a:stretch/>
        </p:blipFill>
        <p:spPr>
          <a:xfrm rot="5400000">
            <a:off x="2484430" y="-1049764"/>
            <a:ext cx="5405591" cy="939867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B5BC4F5-03D5-49EE-88AB-90D030D3476B}"/>
              </a:ext>
            </a:extLst>
          </p:cNvPr>
          <p:cNvSpPr/>
          <p:nvPr/>
        </p:nvSpPr>
        <p:spPr>
          <a:xfrm>
            <a:off x="1700463" y="1580147"/>
            <a:ext cx="727427" cy="1280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A8AFCAF-8432-477A-ACBF-B259D8FA91F9}"/>
              </a:ext>
            </a:extLst>
          </p:cNvPr>
          <p:cNvSpPr/>
          <p:nvPr/>
        </p:nvSpPr>
        <p:spPr>
          <a:xfrm>
            <a:off x="3429151" y="1587223"/>
            <a:ext cx="727427" cy="1280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83CBB81-5694-45BE-A999-D8C1AA7617C5}"/>
              </a:ext>
            </a:extLst>
          </p:cNvPr>
          <p:cNvSpPr/>
          <p:nvPr/>
        </p:nvSpPr>
        <p:spPr>
          <a:xfrm>
            <a:off x="5732286" y="1577801"/>
            <a:ext cx="727427" cy="1280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C31479E-112A-44E7-A91A-E451DF94F1BB}"/>
              </a:ext>
            </a:extLst>
          </p:cNvPr>
          <p:cNvSpPr/>
          <p:nvPr/>
        </p:nvSpPr>
        <p:spPr>
          <a:xfrm>
            <a:off x="8013577" y="1587223"/>
            <a:ext cx="727427" cy="1280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2A1BDF0F-60E6-4F2D-9C56-C833EDC037B2}"/>
              </a:ext>
            </a:extLst>
          </p:cNvPr>
          <p:cNvSpPr/>
          <p:nvPr/>
        </p:nvSpPr>
        <p:spPr>
          <a:xfrm>
            <a:off x="7649863" y="3429000"/>
            <a:ext cx="1746385" cy="2482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FDE0604-89E0-4248-896D-B288CAFC3FFD}"/>
              </a:ext>
            </a:extLst>
          </p:cNvPr>
          <p:cNvSpPr/>
          <p:nvPr/>
        </p:nvSpPr>
        <p:spPr>
          <a:xfrm>
            <a:off x="5368572" y="5277852"/>
            <a:ext cx="1347538" cy="806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4589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C17C6-EDB7-4901-BC48-5B65E02C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813" y="12603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sk-S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Počítanie po </a:t>
            </a:r>
            <a:r>
              <a:rPr lang="sk-SK" sz="3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desaťtisícoch</a:t>
            </a:r>
            <a:r>
              <a:rPr lang="sk-S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tisícoch, stovkách   </a:t>
            </a:r>
            <a:br>
              <a:rPr lang="sk-S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1A341D-D93F-4506-9046-4150C181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463" y="1580147"/>
            <a:ext cx="9804149" cy="433107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sk-SK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49FDB5-9AAA-4FC1-AE55-DA410C0F8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368"/>
          <a:stretch/>
        </p:blipFill>
        <p:spPr>
          <a:xfrm rot="5400000">
            <a:off x="7820870" y="2635519"/>
            <a:ext cx="6286478" cy="15869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59777B7-7E42-439A-97C8-814360235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46" y="977588"/>
            <a:ext cx="8627843" cy="493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0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36BC2C-A148-433F-87EE-FE730A02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b="1" dirty="0"/>
              <a:t>Ďakujem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3E2872-C9AF-46D4-B848-53F2CC3FB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7526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31969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C17C6-EDB7-4901-BC48-5B65E02CE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Veľké čísla – čo už vieme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1A341D-D93F-4506-9046-4150C181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0463" y="1580147"/>
            <a:ext cx="9804149" cy="4534251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Vytvorenie predstavy o veľkých číslach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 vedených oboroch  </a:t>
            </a:r>
          </a:p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zemepisné údaje, štatistiky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Vedieť čítať, písať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Rád číslice  v zápise prirodzeného čísla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0207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C6845C-516F-432C-833D-8FA8DB153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F789202-0790-4878-A063-ED9AC6AA624E}"/>
              </a:ext>
            </a:extLst>
          </p:cNvPr>
          <p:cNvSpPr txBox="1"/>
          <p:nvPr/>
        </p:nvSpPr>
        <p:spPr>
          <a:xfrm>
            <a:off x="1639888" y="2272784"/>
            <a:ext cx="84566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 b="1" dirty="0"/>
              <a:t>Zapamätajme si :  		</a:t>
            </a:r>
            <a:br>
              <a:rPr lang="sk-SK" sz="3200" b="1" dirty="0"/>
            </a:br>
            <a:r>
              <a:rPr lang="sk-SK" sz="3200" b="1" dirty="0"/>
              <a:t>číslice radi chodia v trojiciach</a:t>
            </a:r>
            <a:r>
              <a:rPr lang="sk-SK" sz="3200" dirty="0"/>
              <a:t/>
            </a:r>
            <a:br>
              <a:rPr lang="sk-SK" sz="3200" dirty="0"/>
            </a:br>
            <a:r>
              <a:rPr lang="sk-SK" sz="3200" dirty="0"/>
              <a:t/>
            </a:r>
            <a:br>
              <a:rPr lang="sk-SK" sz="3200" dirty="0"/>
            </a:br>
            <a:r>
              <a:rPr lang="sk-SK" sz="3200" dirty="0"/>
              <a:t>145623589 			</a:t>
            </a:r>
            <a:r>
              <a:rPr lang="sk-SK" sz="3200" b="1" dirty="0">
                <a:solidFill>
                  <a:srgbClr val="FF0000"/>
                </a:solidFill>
              </a:rPr>
              <a:t>145 623 589</a:t>
            </a:r>
          </a:p>
          <a:p>
            <a:endParaRPr lang="sk-SK" sz="3200" dirty="0"/>
          </a:p>
          <a:p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5011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C17C6-EDB7-4901-BC48-5B65E02C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99181"/>
            <a:ext cx="8911687" cy="1280890"/>
          </a:xfrm>
        </p:spPr>
        <p:txBody>
          <a:bodyPr/>
          <a:lstStyle/>
          <a:p>
            <a:r>
              <a:rPr lang="sk-SK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Vedieť čítať</a:t>
            </a:r>
            <a:br>
              <a:rPr lang="sk-SK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C8E67A-3596-4378-9268-CDCE567D4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739" y="2904565"/>
            <a:ext cx="7851847" cy="3619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AA263B7-4E75-4ABD-9C6C-AA1B102523E7}"/>
              </a:ext>
            </a:extLst>
          </p:cNvPr>
          <p:cNvSpPr txBox="1"/>
          <p:nvPr/>
        </p:nvSpPr>
        <p:spPr>
          <a:xfrm>
            <a:off x="4154941" y="142767"/>
            <a:ext cx="8778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/>
              <a:t>Zapamätajme si :  		číslice radi chodia v trojiciach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4C51F9D-8E30-45FB-8117-92E781BD2BF2}"/>
              </a:ext>
            </a:extLst>
          </p:cNvPr>
          <p:cNvSpPr txBox="1"/>
          <p:nvPr/>
        </p:nvSpPr>
        <p:spPr>
          <a:xfrm>
            <a:off x="2350692" y="1598674"/>
            <a:ext cx="101928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číslo </a:t>
            </a:r>
            <a:r>
              <a:rPr lang="sk-SK" sz="2800" b="1" dirty="0"/>
              <a:t>123 563 205 254 321  </a:t>
            </a:r>
            <a:r>
              <a:rPr lang="sk-SK" sz="2800" dirty="0"/>
              <a:t>čítame : </a:t>
            </a:r>
            <a:br>
              <a:rPr lang="sk-SK" sz="2800" dirty="0"/>
            </a:br>
            <a:r>
              <a:rPr lang="sk-SK" sz="2800" dirty="0"/>
              <a:t>123  </a:t>
            </a:r>
            <a:r>
              <a:rPr lang="sk-SK" sz="2800" dirty="0">
                <a:solidFill>
                  <a:srgbClr val="FF0000"/>
                </a:solidFill>
              </a:rPr>
              <a:t>biliónov</a:t>
            </a:r>
            <a:r>
              <a:rPr lang="sk-SK" sz="2800" dirty="0"/>
              <a:t> 563 </a:t>
            </a:r>
            <a:r>
              <a:rPr lang="sk-SK" sz="2800" dirty="0">
                <a:solidFill>
                  <a:srgbClr val="FF0000"/>
                </a:solidFill>
              </a:rPr>
              <a:t>miliárd</a:t>
            </a:r>
            <a:r>
              <a:rPr lang="sk-SK" sz="2800" dirty="0"/>
              <a:t> 205 </a:t>
            </a:r>
            <a:r>
              <a:rPr lang="sk-SK" sz="2800" dirty="0">
                <a:solidFill>
                  <a:srgbClr val="FF0000"/>
                </a:solidFill>
              </a:rPr>
              <a:t>miliónov</a:t>
            </a:r>
            <a:r>
              <a:rPr lang="sk-SK" sz="2800" dirty="0"/>
              <a:t> 254 </a:t>
            </a:r>
            <a:r>
              <a:rPr lang="sk-SK" sz="2800" dirty="0">
                <a:solidFill>
                  <a:srgbClr val="FF0000"/>
                </a:solidFill>
              </a:rPr>
              <a:t>tisíc        </a:t>
            </a:r>
            <a:r>
              <a:rPr lang="sk-SK" sz="2800" dirty="0"/>
              <a:t>321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9DBC47B-C30D-42F1-939E-A7D25F969A2D}"/>
              </a:ext>
            </a:extLst>
          </p:cNvPr>
          <p:cNvSpPr txBox="1"/>
          <p:nvPr/>
        </p:nvSpPr>
        <p:spPr>
          <a:xfrm>
            <a:off x="1873021" y="863477"/>
            <a:ext cx="965248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2800" dirty="0"/>
              <a:t>číslo </a:t>
            </a:r>
            <a:r>
              <a:rPr lang="sk-SK" sz="2800" b="1" dirty="0"/>
              <a:t>205 254 321  </a:t>
            </a:r>
            <a:r>
              <a:rPr lang="sk-SK" sz="2800" dirty="0"/>
              <a:t>čítame :      205 </a:t>
            </a:r>
            <a:r>
              <a:rPr lang="sk-SK" sz="2800" dirty="0">
                <a:solidFill>
                  <a:srgbClr val="FF0000"/>
                </a:solidFill>
              </a:rPr>
              <a:t>miliónov</a:t>
            </a:r>
            <a:r>
              <a:rPr lang="sk-SK" sz="2800" dirty="0"/>
              <a:t> 254 </a:t>
            </a:r>
            <a:r>
              <a:rPr lang="sk-SK" sz="2800" dirty="0">
                <a:solidFill>
                  <a:srgbClr val="FF0000"/>
                </a:solidFill>
              </a:rPr>
              <a:t>tisíc </a:t>
            </a:r>
            <a:r>
              <a:rPr lang="sk-SK" sz="2800" dirty="0"/>
              <a:t>321</a:t>
            </a:r>
            <a:r>
              <a:rPr lang="sk-SK" sz="1800" dirty="0"/>
              <a:t/>
            </a:r>
            <a:br>
              <a:rPr lang="sk-SK" sz="1800" dirty="0"/>
            </a:br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402972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C17C6-EDB7-4901-BC48-5B65E02C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675" y="519335"/>
            <a:ext cx="8911687" cy="1280890"/>
          </a:xfrm>
        </p:spPr>
        <p:txBody>
          <a:bodyPr/>
          <a:lstStyle/>
          <a:p>
            <a:r>
              <a:rPr lang="sk-SK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Vedieť čítať</a:t>
            </a:r>
            <a:br>
              <a:rPr lang="sk-SK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1A341D-D93F-4506-9046-4150C181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369" y="2161587"/>
            <a:ext cx="10671889" cy="433107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12 670 304 .............. 	789 689 ..............		55 674 ......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1 678 004 ..................	999 999 ..............		57 014 ...</a:t>
            </a:r>
            <a:endParaRPr lang="sk-S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81 789 788 ................	5 678 608 .............	 	450 798 ..............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1 987 .....					77 077 .. ...............		60 780 780 ..................</a:t>
            </a:r>
            <a:endParaRPr lang="sk-S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13 098 .................		609 123 ................		3 432 500 ................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8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2 000 000 ...............	500 500 .............. </a:t>
            </a:r>
            <a:endParaRPr lang="sk-SK" sz="2800" dirty="0"/>
          </a:p>
          <a:p>
            <a:endParaRPr lang="sk-SK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2C8E67A-3596-4378-9268-CDCE567D45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368"/>
          <a:stretch/>
        </p:blipFill>
        <p:spPr>
          <a:xfrm>
            <a:off x="5557917" y="224649"/>
            <a:ext cx="6505495" cy="1642252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="" xmlns:a16="http://schemas.microsoft.com/office/drawing/2014/main" id="{0255332C-8D89-4456-A8AE-653348EA2F08}"/>
              </a:ext>
            </a:extLst>
          </p:cNvPr>
          <p:cNvSpPr/>
          <p:nvPr/>
        </p:nvSpPr>
        <p:spPr>
          <a:xfrm>
            <a:off x="6905767" y="0"/>
            <a:ext cx="218364" cy="51933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Arrow: Down 5">
            <a:extLst>
              <a:ext uri="{FF2B5EF4-FFF2-40B4-BE49-F238E27FC236}">
                <a16:creationId xmlns="" xmlns:a16="http://schemas.microsoft.com/office/drawing/2014/main" id="{2314E084-E005-462F-B358-EAD4E59D8DA0}"/>
              </a:ext>
            </a:extLst>
          </p:cNvPr>
          <p:cNvSpPr/>
          <p:nvPr/>
        </p:nvSpPr>
        <p:spPr>
          <a:xfrm>
            <a:off x="8138299" y="-36125"/>
            <a:ext cx="218364" cy="51933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Arrow: Down 9">
            <a:extLst>
              <a:ext uri="{FF2B5EF4-FFF2-40B4-BE49-F238E27FC236}">
                <a16:creationId xmlns="" xmlns:a16="http://schemas.microsoft.com/office/drawing/2014/main" id="{2A713B94-9903-4424-9F63-C4D9AC6E5B84}"/>
              </a:ext>
            </a:extLst>
          </p:cNvPr>
          <p:cNvSpPr/>
          <p:nvPr/>
        </p:nvSpPr>
        <p:spPr>
          <a:xfrm>
            <a:off x="9277199" y="-18063"/>
            <a:ext cx="218364" cy="51933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2" name="Arrow: Down 11">
            <a:extLst>
              <a:ext uri="{FF2B5EF4-FFF2-40B4-BE49-F238E27FC236}">
                <a16:creationId xmlns="" xmlns:a16="http://schemas.microsoft.com/office/drawing/2014/main" id="{82A0B08F-9031-4B14-B35A-23003CA22704}"/>
              </a:ext>
            </a:extLst>
          </p:cNvPr>
          <p:cNvSpPr/>
          <p:nvPr/>
        </p:nvSpPr>
        <p:spPr>
          <a:xfrm>
            <a:off x="10509731" y="0"/>
            <a:ext cx="218364" cy="519335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2921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97C5F3-EABF-4A0C-AA36-E93F66CB2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01A09A6-4AB5-4594-B059-2F005DAE1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276" y="882869"/>
            <a:ext cx="3150365" cy="5975131"/>
          </a:xfrm>
        </p:spPr>
        <p:txBody>
          <a:bodyPr>
            <a:normAutofit/>
          </a:bodyPr>
          <a:lstStyle/>
          <a:p>
            <a:endParaRPr lang="sk-SK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7313DDF-1685-468C-836B-4F496E37E8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9" t="32448" r="75069" b="12827"/>
          <a:stretch/>
        </p:blipFill>
        <p:spPr>
          <a:xfrm rot="5400000">
            <a:off x="2253598" y="-873238"/>
            <a:ext cx="2804890" cy="5799587"/>
          </a:xfrm>
          <a:prstGeom prst="rect">
            <a:avLst/>
          </a:prstGeom>
        </p:spPr>
      </p:pic>
      <p:pic>
        <p:nvPicPr>
          <p:cNvPr id="7" name="table">
            <a:extLst>
              <a:ext uri="{FF2B5EF4-FFF2-40B4-BE49-F238E27FC236}">
                <a16:creationId xmlns="" xmlns:a16="http://schemas.microsoft.com/office/drawing/2014/main" id="{51A77C19-4FE7-49C0-8B59-05AFBCEF51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121" y="3300772"/>
            <a:ext cx="5611532" cy="303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14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91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b="1" dirty="0"/>
              <a:t/>
            </a:r>
            <a:br>
              <a:rPr lang="pl-PL" sz="4000" b="1" dirty="0"/>
            </a:br>
            <a:r>
              <a:rPr lang="pl-PL" sz="4000" b="1" dirty="0" smtClean="0"/>
              <a:t>Prečítajme </a:t>
            </a:r>
            <a:r>
              <a:rPr lang="pl-PL" sz="4000" b="1" dirty="0"/>
              <a:t>si niekoľko zaujímavostí o  planéte Zem</a:t>
            </a:r>
            <a:r>
              <a:rPr lang="pl-PL" b="1" dirty="0"/>
              <a:t/>
            </a:r>
            <a:br>
              <a:rPr lang="pl-PL" b="1" dirty="0"/>
            </a:b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1"/>
          </p:nvPr>
        </p:nvSpPr>
        <p:spPr>
          <a:xfrm>
            <a:off x="852996" y="2085975"/>
            <a:ext cx="5078530" cy="3777622"/>
          </a:xfrm>
        </p:spPr>
        <p:txBody>
          <a:bodyPr>
            <a:normAutofit lnSpcReduction="10000"/>
          </a:bodyPr>
          <a:lstStyle/>
          <a:p>
            <a:r>
              <a:rPr lang="sk-SK" b="1" u="sng" dirty="0">
                <a:solidFill>
                  <a:schemeClr val="accent1"/>
                </a:solidFill>
              </a:rPr>
              <a:t>510 086 000 km</a:t>
            </a:r>
            <a:r>
              <a:rPr lang="sk-SK" b="1" u="sng" baseline="30000" dirty="0">
                <a:solidFill>
                  <a:schemeClr val="accent1"/>
                </a:solidFill>
              </a:rPr>
              <a:t>2</a:t>
            </a:r>
            <a:r>
              <a:rPr lang="sk-SK" b="1" dirty="0">
                <a:solidFill>
                  <a:schemeClr val="accent1"/>
                </a:solidFill>
              </a:rPr>
              <a:t/>
            </a:r>
            <a:br>
              <a:rPr lang="sk-SK" b="1" dirty="0">
                <a:solidFill>
                  <a:schemeClr val="accent1"/>
                </a:solidFill>
              </a:rPr>
            </a:br>
            <a:r>
              <a:rPr lang="sk-SK" b="1" dirty="0">
                <a:solidFill>
                  <a:schemeClr val="accent1"/>
                </a:solidFill>
              </a:rPr>
              <a:t>- je celkový povrch Zeme. </a:t>
            </a:r>
            <a:br>
              <a:rPr lang="sk-SK" b="1" dirty="0">
                <a:solidFill>
                  <a:schemeClr val="accent1"/>
                </a:solidFill>
              </a:rPr>
            </a:br>
            <a:r>
              <a:rPr lang="sk-SK" b="1" dirty="0">
                <a:solidFill>
                  <a:schemeClr val="accent1"/>
                </a:solidFill>
              </a:rPr>
              <a:t>Z toho 361 455 </a:t>
            </a:r>
            <a:r>
              <a:rPr lang="sk-SK" b="1" dirty="0" smtClean="0">
                <a:solidFill>
                  <a:schemeClr val="accent1"/>
                </a:solidFill>
              </a:rPr>
              <a:t>000 </a:t>
            </a:r>
            <a:r>
              <a:rPr lang="sk-SK" b="1" dirty="0">
                <a:solidFill>
                  <a:schemeClr val="accent1"/>
                </a:solidFill>
              </a:rPr>
              <a:t>km</a:t>
            </a:r>
            <a:r>
              <a:rPr lang="sk-SK" b="1" baseline="30000" dirty="0">
                <a:solidFill>
                  <a:schemeClr val="accent1"/>
                </a:solidFill>
              </a:rPr>
              <a:t>2</a:t>
            </a:r>
            <a:r>
              <a:rPr lang="sk-SK" b="1" dirty="0">
                <a:solidFill>
                  <a:schemeClr val="accent1"/>
                </a:solidFill>
              </a:rPr>
              <a:t> tvorí more, </a:t>
            </a:r>
            <a:br>
              <a:rPr lang="sk-SK" b="1" dirty="0">
                <a:solidFill>
                  <a:schemeClr val="accent1"/>
                </a:solidFill>
              </a:rPr>
            </a:br>
            <a:r>
              <a:rPr lang="sk-SK" b="1" dirty="0">
                <a:solidFill>
                  <a:schemeClr val="accent1"/>
                </a:solidFill>
              </a:rPr>
              <a:t>1 700 </a:t>
            </a:r>
            <a:r>
              <a:rPr lang="sk-SK" b="1" dirty="0" smtClean="0">
                <a:solidFill>
                  <a:schemeClr val="accent1"/>
                </a:solidFill>
              </a:rPr>
              <a:t>000 </a:t>
            </a:r>
            <a:r>
              <a:rPr lang="sk-SK" b="1" dirty="0">
                <a:solidFill>
                  <a:schemeClr val="accent1"/>
                </a:solidFill>
              </a:rPr>
              <a:t>km</a:t>
            </a:r>
            <a:r>
              <a:rPr lang="sk-SK" b="1" baseline="30000" dirty="0">
                <a:solidFill>
                  <a:schemeClr val="accent1"/>
                </a:solidFill>
              </a:rPr>
              <a:t>2</a:t>
            </a:r>
            <a:r>
              <a:rPr lang="sk-SK" b="1" dirty="0">
                <a:solidFill>
                  <a:schemeClr val="accent1"/>
                </a:solidFill>
              </a:rPr>
              <a:t> jazerá a 14 000 000 km</a:t>
            </a:r>
            <a:r>
              <a:rPr lang="sk-SK" b="1" baseline="30000" dirty="0">
                <a:solidFill>
                  <a:schemeClr val="accent1"/>
                </a:solidFill>
              </a:rPr>
              <a:t>2</a:t>
            </a:r>
            <a:r>
              <a:rPr lang="sk-SK" b="1" dirty="0">
                <a:solidFill>
                  <a:schemeClr val="accent1"/>
                </a:solidFill>
              </a:rPr>
              <a:t> ľad. </a:t>
            </a:r>
          </a:p>
          <a:p>
            <a:r>
              <a:rPr lang="sk-SK" b="1" u="sng" dirty="0">
                <a:solidFill>
                  <a:schemeClr val="accent1"/>
                </a:solidFill>
              </a:rPr>
              <a:t>73 042 000</a:t>
            </a:r>
            <a:r>
              <a:rPr lang="sk-SK" b="1" dirty="0">
                <a:solidFill>
                  <a:schemeClr val="accent1"/>
                </a:solidFill>
              </a:rPr>
              <a:t/>
            </a:r>
            <a:br>
              <a:rPr lang="sk-SK" b="1" dirty="0">
                <a:solidFill>
                  <a:schemeClr val="accent1"/>
                </a:solidFill>
              </a:rPr>
            </a:br>
            <a:r>
              <a:rPr lang="sk-SK" b="1" dirty="0">
                <a:solidFill>
                  <a:schemeClr val="accent1"/>
                </a:solidFill>
              </a:rPr>
              <a:t>- turistov navštívi každý rok Francúzsko. Je tak najnavštevovanejšou krajinou sveta.</a:t>
            </a:r>
          </a:p>
          <a:p>
            <a:r>
              <a:rPr lang="sk-SK" b="1" u="sng" dirty="0">
                <a:solidFill>
                  <a:schemeClr val="accent1"/>
                </a:solidFill>
              </a:rPr>
              <a:t>60 000</a:t>
            </a:r>
            <a:r>
              <a:rPr lang="sk-SK" b="1" dirty="0">
                <a:solidFill>
                  <a:schemeClr val="accent1"/>
                </a:solidFill>
              </a:rPr>
              <a:t/>
            </a:r>
            <a:br>
              <a:rPr lang="sk-SK" b="1" dirty="0">
                <a:solidFill>
                  <a:schemeClr val="accent1"/>
                </a:solidFill>
              </a:rPr>
            </a:br>
            <a:r>
              <a:rPr lang="sk-SK" b="1" dirty="0">
                <a:solidFill>
                  <a:schemeClr val="accent1"/>
                </a:solidFill>
              </a:rPr>
              <a:t>- je počet jazier vo Fínsku. Nie nadarmo sa tejto krajine hovorí aj Krajina tisícich jazier</a:t>
            </a:r>
          </a:p>
        </p:txBody>
      </p:sp>
      <p:pic>
        <p:nvPicPr>
          <p:cNvPr id="7" name="Zástupný symbol obsahu 6" descr="619835_planeta-zem-pomoc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42660" y="1700809"/>
            <a:ext cx="3096344" cy="1944216"/>
          </a:xfrm>
        </p:spPr>
      </p:pic>
      <p:pic>
        <p:nvPicPr>
          <p:cNvPr id="8" name="Obrázok 7" descr="[obrazky.4ever.sk] Eiffelova veza, Eiffel tower, Pariz, Francuzko 43709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3993" y="2780928"/>
            <a:ext cx="3059831" cy="1800200"/>
          </a:xfrm>
          <a:prstGeom prst="rect">
            <a:avLst/>
          </a:prstGeom>
        </p:spPr>
      </p:pic>
      <p:pic>
        <p:nvPicPr>
          <p:cNvPr id="9" name="Obrázok 8" descr="imagesf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20584" y="4449291"/>
            <a:ext cx="3321720" cy="2148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990827" y="2016224"/>
            <a:ext cx="5457723" cy="4752528"/>
          </a:xfrm>
        </p:spPr>
        <p:txBody>
          <a:bodyPr>
            <a:normAutofit/>
          </a:bodyPr>
          <a:lstStyle/>
          <a:p>
            <a:pPr>
              <a:buNone/>
            </a:pPr>
            <a:endParaRPr lang="sk-SK" dirty="0"/>
          </a:p>
          <a:p>
            <a:r>
              <a:rPr lang="sk-SK" b="1" u="sng" dirty="0">
                <a:solidFill>
                  <a:schemeClr val="accent1"/>
                </a:solidFill>
              </a:rPr>
              <a:t>150 000 </a:t>
            </a:r>
            <a:r>
              <a:rPr lang="sk-SK" b="1" u="sng" dirty="0" err="1">
                <a:solidFill>
                  <a:schemeClr val="accent1"/>
                </a:solidFill>
              </a:rPr>
              <a:t>000</a:t>
            </a:r>
            <a:r>
              <a:rPr lang="sk-SK" b="1" u="sng" dirty="0">
                <a:solidFill>
                  <a:schemeClr val="accent1"/>
                </a:solidFill>
              </a:rPr>
              <a:t> </a:t>
            </a:r>
            <a:r>
              <a:rPr lang="sk-SK" b="1" u="sng" dirty="0" err="1">
                <a:solidFill>
                  <a:schemeClr val="accent1"/>
                </a:solidFill>
              </a:rPr>
              <a:t>000</a:t>
            </a:r>
            <a:r>
              <a:rPr lang="sk-SK" b="1" dirty="0">
                <a:solidFill>
                  <a:schemeClr val="accent1"/>
                </a:solidFill>
              </a:rPr>
              <a:t/>
            </a:r>
            <a:br>
              <a:rPr lang="sk-SK" b="1" dirty="0">
                <a:solidFill>
                  <a:schemeClr val="accent1"/>
                </a:solidFill>
              </a:rPr>
            </a:br>
            <a:r>
              <a:rPr lang="sk-SK" b="1" dirty="0">
                <a:solidFill>
                  <a:schemeClr val="accent1"/>
                </a:solidFill>
              </a:rPr>
              <a:t>- je hviezd v galaxii Mliečna cesta, ktorej súčasťou je aj naša hviezda Slnko. Podobných galaxii sú  vo vesmíre stovky miliárd.</a:t>
            </a:r>
          </a:p>
          <a:p>
            <a:r>
              <a:rPr lang="sk-SK" b="1" u="sng" dirty="0">
                <a:solidFill>
                  <a:schemeClr val="accent1"/>
                </a:solidFill>
              </a:rPr>
              <a:t>1 075 000 </a:t>
            </a:r>
            <a:r>
              <a:rPr lang="sk-SK" b="1" u="sng" dirty="0" err="1">
                <a:solidFill>
                  <a:schemeClr val="accent1"/>
                </a:solidFill>
              </a:rPr>
              <a:t>000</a:t>
            </a:r>
            <a:r>
              <a:rPr lang="sk-SK" b="1" u="sng" dirty="0">
                <a:solidFill>
                  <a:schemeClr val="accent1"/>
                </a:solidFill>
              </a:rPr>
              <a:t> </a:t>
            </a:r>
            <a:r>
              <a:rPr lang="sk-SK" b="1" dirty="0">
                <a:solidFill>
                  <a:schemeClr val="accent1"/>
                </a:solidFill>
              </a:rPr>
              <a:t>ľudí</a:t>
            </a:r>
            <a:br>
              <a:rPr lang="sk-SK" b="1" dirty="0">
                <a:solidFill>
                  <a:schemeClr val="accent1"/>
                </a:solidFill>
              </a:rPr>
            </a:br>
            <a:r>
              <a:rPr lang="sk-SK" b="1" dirty="0">
                <a:solidFill>
                  <a:schemeClr val="accent1"/>
                </a:solidFill>
              </a:rPr>
              <a:t>- hovorí najpoužívanejším jazykom na svete, mandarínskou čínštinou. Najmenej používaným jazykom je </a:t>
            </a:r>
            <a:r>
              <a:rPr lang="sk-SK" b="1" dirty="0" err="1">
                <a:solidFill>
                  <a:schemeClr val="accent1"/>
                </a:solidFill>
              </a:rPr>
              <a:t>turkménština</a:t>
            </a:r>
            <a:r>
              <a:rPr lang="sk-SK" b="1" dirty="0">
                <a:solidFill>
                  <a:schemeClr val="accent1"/>
                </a:solidFill>
              </a:rPr>
              <a:t>, ktorým hovorí asi 3000 ľudí.</a:t>
            </a:r>
          </a:p>
          <a:p>
            <a:r>
              <a:rPr lang="sk-SK" b="1" u="sng" dirty="0">
                <a:solidFill>
                  <a:schemeClr val="accent1"/>
                </a:solidFill>
              </a:rPr>
              <a:t>26,4 milióna </a:t>
            </a:r>
            <a:r>
              <a:rPr lang="sk-SK" b="1" dirty="0">
                <a:solidFill>
                  <a:schemeClr val="accent1"/>
                </a:solidFill>
              </a:rPr>
              <a:t>obyvateľov</a:t>
            </a:r>
            <a:br>
              <a:rPr lang="sk-SK" b="1" dirty="0">
                <a:solidFill>
                  <a:schemeClr val="accent1"/>
                </a:solidFill>
              </a:rPr>
            </a:br>
            <a:r>
              <a:rPr lang="sk-SK" b="1" dirty="0">
                <a:solidFill>
                  <a:schemeClr val="accent1"/>
                </a:solidFill>
              </a:rPr>
              <a:t>- má najzaľudnenejšie miesto na svete, japonská metropola Tokio.</a:t>
            </a:r>
          </a:p>
          <a:p>
            <a:pPr>
              <a:buNone/>
            </a:pPr>
            <a:endParaRPr lang="sk-SK" dirty="0">
              <a:solidFill>
                <a:schemeClr val="accent1"/>
              </a:solidFill>
            </a:endParaRPr>
          </a:p>
          <a:p>
            <a:endParaRPr lang="sk-SK" dirty="0"/>
          </a:p>
        </p:txBody>
      </p:sp>
      <p:pic>
        <p:nvPicPr>
          <p:cNvPr id="6" name="Zástupný symbol obsahu 5" descr="imageshv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38425" y="624110"/>
            <a:ext cx="3907135" cy="1827584"/>
          </a:xfrm>
        </p:spPr>
      </p:pic>
      <p:pic>
        <p:nvPicPr>
          <p:cNvPr id="7" name="Obrázok 6" descr="images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9538" y="4157564"/>
            <a:ext cx="2471827" cy="2471827"/>
          </a:xfrm>
          <a:prstGeom prst="rect">
            <a:avLst/>
          </a:prstGeom>
        </p:spPr>
      </p:pic>
      <p:pic>
        <p:nvPicPr>
          <p:cNvPr id="8" name="Obrázok 7" descr="imagesč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15959" y="2117448"/>
            <a:ext cx="2999194" cy="2374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C17C6-EDB7-4901-BC48-5B65E02CE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463" y="588280"/>
            <a:ext cx="8911687" cy="1280890"/>
          </a:xfrm>
        </p:spPr>
        <p:txBody>
          <a:bodyPr/>
          <a:lstStyle/>
          <a:p>
            <a:r>
              <a:rPr lang="sk-SK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Rád číslice v zápise prirodzeného čísla </a:t>
            </a:r>
            <a:r>
              <a:rPr lang="sk-S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61A341D-D93F-4506-9046-4150C1818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94" y="1869170"/>
            <a:ext cx="3735247" cy="323950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Číslo:     1 523 652</a:t>
            </a:r>
            <a:b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číslo - cifra, číslica </a:t>
            </a:r>
            <a:br>
              <a:rPr lang="sk-SK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slovo - písmeno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Koľko ciferné je toto číslo?</a:t>
            </a:r>
            <a:b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Aký je ciferný </a:t>
            </a: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súčet ?</a:t>
            </a:r>
            <a:b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k-SK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mieste  --------  je  ?</a:t>
            </a:r>
            <a:endParaRPr lang="sk-SK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49FDB5-9AAA-4FC1-AE55-DA410C0F8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368"/>
          <a:stretch/>
        </p:blipFill>
        <p:spPr>
          <a:xfrm>
            <a:off x="4873587" y="1304158"/>
            <a:ext cx="6829425" cy="17240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8F8A280-E768-4B85-9AA8-2E559EB9C0B4}"/>
              </a:ext>
            </a:extLst>
          </p:cNvPr>
          <p:cNvSpPr txBox="1"/>
          <p:nvPr/>
        </p:nvSpPr>
        <p:spPr>
          <a:xfrm>
            <a:off x="4612341" y="3442447"/>
            <a:ext cx="70906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b="0" i="0" dirty="0">
                <a:effectLst/>
                <a:latin typeface="proxima-nova"/>
              </a:rPr>
              <a:t>- bežne používame desiatkovú sústavu (decimálnu)</a:t>
            </a:r>
            <a:br>
              <a:rPr lang="sk-SK" b="0" i="0" dirty="0">
                <a:effectLst/>
                <a:latin typeface="proxima-nova"/>
              </a:rPr>
            </a:br>
            <a:r>
              <a:rPr lang="sk-SK" b="0" i="0" dirty="0">
                <a:effectLst/>
                <a:latin typeface="proxima-nova"/>
              </a:rPr>
              <a:t>- na zapísanie všetkých čísel používame 10 číslic = cifier: 0, 1, 2, 3, 4, 5, 6, 7, 8, 9.</a:t>
            </a:r>
            <a:br>
              <a:rPr lang="sk-SK" b="0" i="0" dirty="0">
                <a:effectLst/>
                <a:latin typeface="proxima-nova"/>
              </a:rPr>
            </a:br>
            <a:endParaRPr lang="sk-SK" b="0" i="0" dirty="0">
              <a:effectLst/>
              <a:latin typeface="proxima-nova"/>
            </a:endParaRPr>
          </a:p>
          <a:p>
            <a:pPr algn="l"/>
            <a:r>
              <a:rPr lang="sk-SK" b="0" i="0" dirty="0">
                <a:effectLst/>
                <a:latin typeface="proxima-nova"/>
              </a:rPr>
              <a:t>- táto číselná sústava sa nazýva aj </a:t>
            </a:r>
            <a:r>
              <a:rPr lang="sk-SK" b="1" i="0" dirty="0">
                <a:effectLst/>
                <a:latin typeface="proxima-nova"/>
              </a:rPr>
              <a:t>pozičná</a:t>
            </a:r>
            <a:r>
              <a:rPr lang="sk-SK" b="0" i="0" dirty="0">
                <a:effectLst/>
                <a:latin typeface="proxima-nova"/>
              </a:rPr>
              <a:t> : </a:t>
            </a:r>
            <a:br>
              <a:rPr lang="sk-SK" b="0" i="0" dirty="0">
                <a:effectLst/>
                <a:latin typeface="proxima-nova"/>
              </a:rPr>
            </a:br>
            <a:r>
              <a:rPr lang="sk-SK" b="1" i="0" dirty="0">
                <a:solidFill>
                  <a:srgbClr val="00B050"/>
                </a:solidFill>
                <a:effectLst/>
                <a:latin typeface="proxima-nova"/>
              </a:rPr>
              <a:t>každá číslica má v čísle svoju pozíciu = rád, svoje konkrétne miesto</a:t>
            </a:r>
            <a:r>
              <a:rPr lang="sk-SK" b="0" i="0" dirty="0">
                <a:effectLst/>
                <a:latin typeface="proxima-nova"/>
              </a:rPr>
              <a:t>. </a:t>
            </a:r>
            <a:br>
              <a:rPr lang="sk-SK" b="0" i="0" dirty="0">
                <a:effectLst/>
                <a:latin typeface="proxima-nova"/>
              </a:rPr>
            </a:br>
            <a:r>
              <a:rPr lang="sk-SK" b="0" i="0" dirty="0">
                <a:effectLst/>
                <a:latin typeface="proxima-nova"/>
              </a:rPr>
              <a:t/>
            </a:r>
            <a:br>
              <a:rPr lang="sk-SK" b="0" i="0" dirty="0">
                <a:effectLst/>
                <a:latin typeface="proxima-nova"/>
              </a:rPr>
            </a:br>
            <a:r>
              <a:rPr lang="sk-SK" b="0" i="0" dirty="0">
                <a:effectLst/>
                <a:latin typeface="proxima-nova"/>
              </a:rPr>
              <a:t>- </a:t>
            </a:r>
            <a:r>
              <a:rPr lang="sk-SK" b="1" i="0" dirty="0">
                <a:effectLst/>
                <a:latin typeface="proxima-nova"/>
              </a:rPr>
              <a:t>Nazývame ich</a:t>
            </a:r>
            <a:r>
              <a:rPr lang="sk-SK" b="0" i="0" dirty="0">
                <a:effectLst/>
                <a:latin typeface="proxima-nova"/>
              </a:rPr>
              <a:t>: jednotky, desiatky, stovky, tisícky ....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3472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526</TotalTime>
  <Words>217</Words>
  <Application>Microsoft Office PowerPoint</Application>
  <PresentationFormat>Širokouhlá</PresentationFormat>
  <Paragraphs>58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1" baseType="lpstr">
      <vt:lpstr>Arial</vt:lpstr>
      <vt:lpstr>Calibri</vt:lpstr>
      <vt:lpstr>Century Gothic</vt:lpstr>
      <vt:lpstr>proxima-nova</vt:lpstr>
      <vt:lpstr>Times New Roman</vt:lpstr>
      <vt:lpstr>Wingdings 3</vt:lpstr>
      <vt:lpstr>Wisp</vt:lpstr>
      <vt:lpstr>    Vytvorenie predstavy o veľkých číslach - opakovanie </vt:lpstr>
      <vt:lpstr>Veľké čísla – čo už vieme</vt:lpstr>
      <vt:lpstr>Prezentácia programu PowerPoint</vt:lpstr>
      <vt:lpstr>Vedieť čítať </vt:lpstr>
      <vt:lpstr>Vedieť čítať </vt:lpstr>
      <vt:lpstr>Prezentácia programu PowerPoint</vt:lpstr>
      <vt:lpstr> Prečítajme si niekoľko zaujímavostí o  planéte Zem </vt:lpstr>
      <vt:lpstr>Prezentácia programu PowerPoint</vt:lpstr>
      <vt:lpstr>Rád číslice v zápise prirodzeného čísla  </vt:lpstr>
      <vt:lpstr>Rozklad čísla v desiatkovej sústave   = Rozvinutý zápis čísla - úplný a neúplný   </vt:lpstr>
      <vt:lpstr>Prezentácia programu PowerPoint</vt:lpstr>
      <vt:lpstr>Počítanie po desaťtisícoch, tisícoch, stovkách     </vt:lpstr>
      <vt:lpstr>Počítanie po desaťtisícoch, tisícoch, stovkách     </vt:lpstr>
      <vt:lpstr>Ďakujem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Vytvorenie predstavy o veľkých číslach</dc:title>
  <dc:creator>Rodicia</dc:creator>
  <cp:lastModifiedBy>Radka</cp:lastModifiedBy>
  <cp:revision>57</cp:revision>
  <dcterms:created xsi:type="dcterms:W3CDTF">2020-11-02T20:54:00Z</dcterms:created>
  <dcterms:modified xsi:type="dcterms:W3CDTF">2021-12-14T19:04:50Z</dcterms:modified>
</cp:coreProperties>
</file>